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62"/>
  </p:notesMasterIdLst>
  <p:handoutMasterIdLst>
    <p:handoutMasterId r:id="rId63"/>
  </p:handoutMasterIdLst>
  <p:sldIdLst>
    <p:sldId id="343" r:id="rId2"/>
    <p:sldId id="342" r:id="rId3"/>
    <p:sldId id="257" r:id="rId4"/>
    <p:sldId id="260" r:id="rId5"/>
    <p:sldId id="286" r:id="rId6"/>
    <p:sldId id="292" r:id="rId7"/>
    <p:sldId id="293" r:id="rId8"/>
    <p:sldId id="294" r:id="rId9"/>
    <p:sldId id="297" r:id="rId10"/>
    <p:sldId id="298" r:id="rId11"/>
    <p:sldId id="295" r:id="rId12"/>
    <p:sldId id="333" r:id="rId13"/>
    <p:sldId id="300" r:id="rId14"/>
    <p:sldId id="299" r:id="rId15"/>
    <p:sldId id="302" r:id="rId16"/>
    <p:sldId id="303" r:id="rId17"/>
    <p:sldId id="304" r:id="rId18"/>
    <p:sldId id="337" r:id="rId19"/>
    <p:sldId id="344" r:id="rId20"/>
    <p:sldId id="338" r:id="rId21"/>
    <p:sldId id="306" r:id="rId22"/>
    <p:sldId id="305" r:id="rId23"/>
    <p:sldId id="307" r:id="rId24"/>
    <p:sldId id="309" r:id="rId25"/>
    <p:sldId id="312" r:id="rId26"/>
    <p:sldId id="308" r:id="rId27"/>
    <p:sldId id="310" r:id="rId28"/>
    <p:sldId id="311" r:id="rId29"/>
    <p:sldId id="313" r:id="rId30"/>
    <p:sldId id="314" r:id="rId31"/>
    <p:sldId id="285" r:id="rId32"/>
    <p:sldId id="315" r:id="rId33"/>
    <p:sldId id="316" r:id="rId34"/>
    <p:sldId id="317" r:id="rId35"/>
    <p:sldId id="318" r:id="rId36"/>
    <p:sldId id="319" r:id="rId37"/>
    <p:sldId id="320" r:id="rId38"/>
    <p:sldId id="321" r:id="rId39"/>
    <p:sldId id="322" r:id="rId40"/>
    <p:sldId id="323" r:id="rId41"/>
    <p:sldId id="324" r:id="rId42"/>
    <p:sldId id="334" r:id="rId43"/>
    <p:sldId id="335" r:id="rId44"/>
    <p:sldId id="325" r:id="rId45"/>
    <p:sldId id="341" r:id="rId46"/>
    <p:sldId id="326" r:id="rId47"/>
    <p:sldId id="327" r:id="rId48"/>
    <p:sldId id="328" r:id="rId49"/>
    <p:sldId id="330" r:id="rId50"/>
    <p:sldId id="331" r:id="rId51"/>
    <p:sldId id="332" r:id="rId52"/>
    <p:sldId id="336" r:id="rId53"/>
    <p:sldId id="339" r:id="rId54"/>
    <p:sldId id="340" r:id="rId55"/>
    <p:sldId id="277" r:id="rId56"/>
    <p:sldId id="275" r:id="rId57"/>
    <p:sldId id="274" r:id="rId58"/>
    <p:sldId id="262" r:id="rId59"/>
    <p:sldId id="263" r:id="rId60"/>
    <p:sldId id="290" r:id="rId61"/>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Garamond" pitchFamily="18" charset="0"/>
        <a:ea typeface="+mn-ea"/>
        <a:cs typeface="+mn-cs"/>
      </a:defRPr>
    </a:lvl1pPr>
    <a:lvl2pPr marL="457200" algn="l" rtl="0" fontAlgn="base">
      <a:spcBef>
        <a:spcPct val="0"/>
      </a:spcBef>
      <a:spcAft>
        <a:spcPct val="0"/>
      </a:spcAft>
      <a:defRPr kern="1200">
        <a:solidFill>
          <a:schemeClr val="tx1"/>
        </a:solidFill>
        <a:latin typeface="Garamond" pitchFamily="18" charset="0"/>
        <a:ea typeface="+mn-ea"/>
        <a:cs typeface="+mn-cs"/>
      </a:defRPr>
    </a:lvl2pPr>
    <a:lvl3pPr marL="914400" algn="l" rtl="0" fontAlgn="base">
      <a:spcBef>
        <a:spcPct val="0"/>
      </a:spcBef>
      <a:spcAft>
        <a:spcPct val="0"/>
      </a:spcAft>
      <a:defRPr kern="1200">
        <a:solidFill>
          <a:schemeClr val="tx1"/>
        </a:solidFill>
        <a:latin typeface="Garamond" pitchFamily="18" charset="0"/>
        <a:ea typeface="+mn-ea"/>
        <a:cs typeface="+mn-cs"/>
      </a:defRPr>
    </a:lvl3pPr>
    <a:lvl4pPr marL="1371600" algn="l" rtl="0" fontAlgn="base">
      <a:spcBef>
        <a:spcPct val="0"/>
      </a:spcBef>
      <a:spcAft>
        <a:spcPct val="0"/>
      </a:spcAft>
      <a:defRPr kern="1200">
        <a:solidFill>
          <a:schemeClr val="tx1"/>
        </a:solidFill>
        <a:latin typeface="Garamond" pitchFamily="18" charset="0"/>
        <a:ea typeface="+mn-ea"/>
        <a:cs typeface="+mn-cs"/>
      </a:defRPr>
    </a:lvl4pPr>
    <a:lvl5pPr marL="1828800" algn="l"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autoAdjust="0"/>
    <p:restoredTop sz="91756" autoAdjust="0"/>
  </p:normalViewPr>
  <p:slideViewPr>
    <p:cSldViewPr>
      <p:cViewPr varScale="1">
        <p:scale>
          <a:sx n="99" d="100"/>
          <a:sy n="99" d="100"/>
        </p:scale>
        <p:origin x="-73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itchFamily="34" charset="0"/>
              </a:defRPr>
            </a:lvl1pPr>
          </a:lstStyle>
          <a:p>
            <a:pPr>
              <a:defRPr/>
            </a:pPr>
            <a:endParaRPr lang="el-GR"/>
          </a:p>
        </p:txBody>
      </p:sp>
      <p:sp>
        <p:nvSpPr>
          <p:cNvPr id="604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34" charset="0"/>
              </a:defRPr>
            </a:lvl1pPr>
          </a:lstStyle>
          <a:p>
            <a:pPr>
              <a:defRPr/>
            </a:pPr>
            <a:endParaRPr lang="el-GR"/>
          </a:p>
        </p:txBody>
      </p:sp>
      <p:sp>
        <p:nvSpPr>
          <p:cNvPr id="604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pitchFamily="34" charset="0"/>
              </a:defRPr>
            </a:lvl1pPr>
          </a:lstStyle>
          <a:p>
            <a:pPr>
              <a:defRPr/>
            </a:pPr>
            <a:endParaRPr lang="el-GR"/>
          </a:p>
        </p:txBody>
      </p:sp>
      <p:sp>
        <p:nvSpPr>
          <p:cNvPr id="604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pitchFamily="34" charset="0"/>
              </a:defRPr>
            </a:lvl1pPr>
          </a:lstStyle>
          <a:p>
            <a:pPr>
              <a:defRPr/>
            </a:pPr>
            <a:fld id="{B83C5700-DA34-4E64-89E6-138F12998A72}" type="slidenum">
              <a:rPr lang="el-GR"/>
              <a:pPr>
                <a:defRPr/>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l-GR"/>
          </a:p>
        </p:txBody>
      </p:sp>
      <p:sp>
        <p:nvSpPr>
          <p:cNvPr id="1095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3EC231E8-0C2D-4605-9716-9F0BCFED450F}" type="datetimeFigureOut">
              <a:rPr lang="el-GR"/>
              <a:pPr>
                <a:defRPr/>
              </a:pPr>
              <a:t>10/7/2019</a:t>
            </a:fld>
            <a:endParaRPr lang="el-GR"/>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95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smtClean="0"/>
              <a:t>Κάντε κλικ για να επεξεργαστείτε τα στυλ κειμένου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1095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l-GR"/>
          </a:p>
        </p:txBody>
      </p:sp>
      <p:sp>
        <p:nvSpPr>
          <p:cNvPr id="1095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EB3702E-519A-47EA-8E18-E27212D68EA5}"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3EB3702E-519A-47EA-8E18-E27212D68EA5}" type="slidenum">
              <a:rPr lang="el-GR" smtClean="0"/>
              <a:pPr>
                <a:defRPr/>
              </a:pPr>
              <a:t>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3EB3702E-519A-47EA-8E18-E27212D68EA5}" type="slidenum">
              <a:rPr lang="el-GR" smtClean="0"/>
              <a:pPr>
                <a:defRPr/>
              </a:pPr>
              <a:t>52</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144000" cy="4046538"/>
            <a:chOff x="0" y="1536"/>
            <a:chExt cx="5760" cy="2549"/>
          </a:xfrm>
        </p:grpSpPr>
        <p:sp>
          <p:nvSpPr>
            <p:cNvPr id="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l-GR"/>
            </a:p>
          </p:txBody>
        </p:sp>
        <p:sp>
          <p:nvSpPr>
            <p:cNvPr id="6"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defRPr/>
              </a:pPr>
              <a:endParaRPr lang="el-GR"/>
            </a:p>
          </p:txBody>
        </p:sp>
        <p:sp>
          <p:nvSpPr>
            <p:cNvPr id="7"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el-GR"/>
            </a:p>
          </p:txBody>
        </p:sp>
        <p:sp>
          <p:nvSpPr>
            <p:cNvPr id="8"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l-GR"/>
            </a:p>
          </p:txBody>
        </p:sp>
        <p:sp>
          <p:nvSpPr>
            <p:cNvPr id="9"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defRPr/>
              </a:pPr>
              <a:endParaRPr lang="el-GR"/>
            </a:p>
          </p:txBody>
        </p:sp>
        <p:sp>
          <p:nvSpPr>
            <p:cNvPr id="10"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defRPr/>
              </a:pPr>
              <a:endParaRPr lang="el-GR"/>
            </a:p>
          </p:txBody>
        </p:sp>
        <p:sp>
          <p:nvSpPr>
            <p:cNvPr id="11"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defRPr/>
              </a:pPr>
              <a:endParaRPr lang="el-GR"/>
            </a:p>
          </p:txBody>
        </p:sp>
        <p:sp>
          <p:nvSpPr>
            <p:cNvPr id="12"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defRPr/>
              </a:pPr>
              <a:endParaRPr lang="el-GR"/>
            </a:p>
          </p:txBody>
        </p:sp>
        <p:sp>
          <p:nvSpPr>
            <p:cNvPr id="13"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defRPr/>
              </a:pPr>
              <a:endParaRPr lang="el-GR"/>
            </a:p>
          </p:txBody>
        </p:sp>
        <p:sp>
          <p:nvSpPr>
            <p:cNvPr id="14"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l-GR"/>
            </a:p>
          </p:txBody>
        </p:sp>
        <p:sp>
          <p:nvSpPr>
            <p:cNvPr id="15"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defRPr/>
              </a:pPr>
              <a:endParaRPr lang="el-GR"/>
            </a:p>
          </p:txBody>
        </p:sp>
        <p:sp>
          <p:nvSpPr>
            <p:cNvPr id="16"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l-GR"/>
            </a:p>
          </p:txBody>
        </p:sp>
        <p:sp>
          <p:nvSpPr>
            <p:cNvPr id="17"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l-GR"/>
            </a:p>
          </p:txBody>
        </p:sp>
        <p:sp>
          <p:nvSpPr>
            <p:cNvPr id="18"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l-GR"/>
            </a:p>
          </p:txBody>
        </p:sp>
        <p:sp>
          <p:nvSpPr>
            <p:cNvPr id="19"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el-GR"/>
            </a:p>
          </p:txBody>
        </p:sp>
      </p:grpSp>
      <p:sp>
        <p:nvSpPr>
          <p:cNvPr id="66578" name="Rectangle 18"/>
          <p:cNvSpPr>
            <a:spLocks noGrp="1" noChangeArrowheads="1"/>
          </p:cNvSpPr>
          <p:nvPr>
            <p:ph type="ctrTitle" sz="quarter"/>
          </p:nvPr>
        </p:nvSpPr>
        <p:spPr>
          <a:xfrm>
            <a:off x="685800" y="1768475"/>
            <a:ext cx="7772400" cy="1736725"/>
          </a:xfrm>
        </p:spPr>
        <p:txBody>
          <a:bodyPr anchor="b"/>
          <a:lstStyle>
            <a:lvl1pPr>
              <a:defRPr sz="5400"/>
            </a:lvl1pPr>
          </a:lstStyle>
          <a:p>
            <a:r>
              <a:rPr lang="el-GR"/>
              <a:t>Κάντε κλικ για να επεξεργαστείτε τον τίτλο</a:t>
            </a:r>
          </a:p>
        </p:txBody>
      </p:sp>
      <p:sp>
        <p:nvSpPr>
          <p:cNvPr id="66579"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l-GR"/>
              <a:t>Κάντε κλικ για να επεξεργαστείτε τον υπότιτλο του υποδείγματος</a:t>
            </a:r>
          </a:p>
        </p:txBody>
      </p:sp>
      <p:sp>
        <p:nvSpPr>
          <p:cNvPr id="20" name="Rectangle 20"/>
          <p:cNvSpPr>
            <a:spLocks noGrp="1" noChangeArrowheads="1"/>
          </p:cNvSpPr>
          <p:nvPr>
            <p:ph type="dt" sz="quarter" idx="10"/>
          </p:nvPr>
        </p:nvSpPr>
        <p:spPr/>
        <p:txBody>
          <a:bodyPr/>
          <a:lstStyle>
            <a:lvl1pPr>
              <a:defRPr/>
            </a:lvl1pPr>
          </a:lstStyle>
          <a:p>
            <a:pPr>
              <a:defRPr/>
            </a:pPr>
            <a:endParaRPr lang="el-GR"/>
          </a:p>
        </p:txBody>
      </p:sp>
      <p:sp>
        <p:nvSpPr>
          <p:cNvPr id="21" name="Rectangle 21"/>
          <p:cNvSpPr>
            <a:spLocks noGrp="1" noChangeArrowheads="1"/>
          </p:cNvSpPr>
          <p:nvPr>
            <p:ph type="ftr" sz="quarter" idx="11"/>
          </p:nvPr>
        </p:nvSpPr>
        <p:spPr/>
        <p:txBody>
          <a:bodyPr/>
          <a:lstStyle>
            <a:lvl1pPr>
              <a:defRPr/>
            </a:lvl1pPr>
          </a:lstStyle>
          <a:p>
            <a:pPr>
              <a:defRPr/>
            </a:pPr>
            <a:endParaRPr lang="el-GR"/>
          </a:p>
        </p:txBody>
      </p:sp>
      <p:sp>
        <p:nvSpPr>
          <p:cNvPr id="22" name="Rectangle 22"/>
          <p:cNvSpPr>
            <a:spLocks noGrp="1" noChangeArrowheads="1"/>
          </p:cNvSpPr>
          <p:nvPr>
            <p:ph type="sldNum" sz="quarter" idx="12"/>
          </p:nvPr>
        </p:nvSpPr>
        <p:spPr/>
        <p:txBody>
          <a:bodyPr/>
          <a:lstStyle>
            <a:lvl1pPr>
              <a:defRPr/>
            </a:lvl1pPr>
          </a:lstStyle>
          <a:p>
            <a:pPr>
              <a:defRPr/>
            </a:pPr>
            <a:fld id="{10DFB85D-9145-4537-9559-9252C65B1BD6}"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19"/>
          <p:cNvSpPr>
            <a:spLocks noGrp="1" noChangeArrowheads="1"/>
          </p:cNvSpPr>
          <p:nvPr>
            <p:ph type="dt" sz="half" idx="10"/>
          </p:nvPr>
        </p:nvSpPr>
        <p:spPr>
          <a:ln/>
        </p:spPr>
        <p:txBody>
          <a:bodyPr/>
          <a:lstStyle>
            <a:lvl1pPr>
              <a:defRPr/>
            </a:lvl1pPr>
          </a:lstStyle>
          <a:p>
            <a:pPr>
              <a:defRPr/>
            </a:pPr>
            <a:endParaRPr lang="el-GR"/>
          </a:p>
        </p:txBody>
      </p:sp>
      <p:sp>
        <p:nvSpPr>
          <p:cNvPr id="5" name="Rectangle 20"/>
          <p:cNvSpPr>
            <a:spLocks noGrp="1" noChangeArrowheads="1"/>
          </p:cNvSpPr>
          <p:nvPr>
            <p:ph type="ftr" sz="quarter" idx="11"/>
          </p:nvPr>
        </p:nvSpPr>
        <p:spPr>
          <a:ln/>
        </p:spPr>
        <p:txBody>
          <a:bodyPr/>
          <a:lstStyle>
            <a:lvl1pPr>
              <a:defRPr/>
            </a:lvl1pPr>
          </a:lstStyle>
          <a:p>
            <a:pPr>
              <a:defRPr/>
            </a:pPr>
            <a:endParaRPr lang="el-GR"/>
          </a:p>
        </p:txBody>
      </p:sp>
      <p:sp>
        <p:nvSpPr>
          <p:cNvPr id="6" name="Rectangle 21"/>
          <p:cNvSpPr>
            <a:spLocks noGrp="1" noChangeArrowheads="1"/>
          </p:cNvSpPr>
          <p:nvPr>
            <p:ph type="sldNum" sz="quarter" idx="12"/>
          </p:nvPr>
        </p:nvSpPr>
        <p:spPr>
          <a:ln/>
        </p:spPr>
        <p:txBody>
          <a:bodyPr/>
          <a:lstStyle>
            <a:lvl1pPr>
              <a:defRPr/>
            </a:lvl1pPr>
          </a:lstStyle>
          <a:p>
            <a:pPr>
              <a:defRPr/>
            </a:pPr>
            <a:fld id="{71C94409-F89A-4797-9FF5-A41C6B6EC2DD}"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21362"/>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21362"/>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19"/>
          <p:cNvSpPr>
            <a:spLocks noGrp="1" noChangeArrowheads="1"/>
          </p:cNvSpPr>
          <p:nvPr>
            <p:ph type="dt" sz="half" idx="10"/>
          </p:nvPr>
        </p:nvSpPr>
        <p:spPr>
          <a:ln/>
        </p:spPr>
        <p:txBody>
          <a:bodyPr/>
          <a:lstStyle>
            <a:lvl1pPr>
              <a:defRPr/>
            </a:lvl1pPr>
          </a:lstStyle>
          <a:p>
            <a:pPr>
              <a:defRPr/>
            </a:pPr>
            <a:endParaRPr lang="el-GR"/>
          </a:p>
        </p:txBody>
      </p:sp>
      <p:sp>
        <p:nvSpPr>
          <p:cNvPr id="5" name="Rectangle 20"/>
          <p:cNvSpPr>
            <a:spLocks noGrp="1" noChangeArrowheads="1"/>
          </p:cNvSpPr>
          <p:nvPr>
            <p:ph type="ftr" sz="quarter" idx="11"/>
          </p:nvPr>
        </p:nvSpPr>
        <p:spPr>
          <a:ln/>
        </p:spPr>
        <p:txBody>
          <a:bodyPr/>
          <a:lstStyle>
            <a:lvl1pPr>
              <a:defRPr/>
            </a:lvl1pPr>
          </a:lstStyle>
          <a:p>
            <a:pPr>
              <a:defRPr/>
            </a:pPr>
            <a:endParaRPr lang="el-GR"/>
          </a:p>
        </p:txBody>
      </p:sp>
      <p:sp>
        <p:nvSpPr>
          <p:cNvPr id="6" name="Rectangle 21"/>
          <p:cNvSpPr>
            <a:spLocks noGrp="1" noChangeArrowheads="1"/>
          </p:cNvSpPr>
          <p:nvPr>
            <p:ph type="sldNum" sz="quarter" idx="12"/>
          </p:nvPr>
        </p:nvSpPr>
        <p:spPr>
          <a:ln/>
        </p:spPr>
        <p:txBody>
          <a:bodyPr/>
          <a:lstStyle>
            <a:lvl1pPr>
              <a:defRPr/>
            </a:lvl1pPr>
          </a:lstStyle>
          <a:p>
            <a:pPr>
              <a:defRPr/>
            </a:pPr>
            <a:fld id="{E9DDCE87-2612-46CC-B3B3-6CD59A085FE8}" type="slidenum">
              <a:rPr lang="el-GR"/>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Τίτλος, Αντικείμενο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495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648200" y="1600200"/>
            <a:ext cx="4038600" cy="4495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19"/>
          <p:cNvSpPr>
            <a:spLocks noGrp="1" noChangeArrowheads="1"/>
          </p:cNvSpPr>
          <p:nvPr>
            <p:ph type="dt" sz="half" idx="10"/>
          </p:nvPr>
        </p:nvSpPr>
        <p:spPr>
          <a:ln/>
        </p:spPr>
        <p:txBody>
          <a:bodyPr/>
          <a:lstStyle>
            <a:lvl1pPr>
              <a:defRPr/>
            </a:lvl1pPr>
          </a:lstStyle>
          <a:p>
            <a:pPr>
              <a:defRPr/>
            </a:pPr>
            <a:endParaRPr lang="el-GR"/>
          </a:p>
        </p:txBody>
      </p:sp>
      <p:sp>
        <p:nvSpPr>
          <p:cNvPr id="6" name="Rectangle 20"/>
          <p:cNvSpPr>
            <a:spLocks noGrp="1" noChangeArrowheads="1"/>
          </p:cNvSpPr>
          <p:nvPr>
            <p:ph type="ftr" sz="quarter" idx="11"/>
          </p:nvPr>
        </p:nvSpPr>
        <p:spPr>
          <a:ln/>
        </p:spPr>
        <p:txBody>
          <a:bodyPr/>
          <a:lstStyle>
            <a:lvl1pPr>
              <a:defRPr/>
            </a:lvl1pPr>
          </a:lstStyle>
          <a:p>
            <a:pPr>
              <a:defRPr/>
            </a:pPr>
            <a:endParaRPr lang="el-GR"/>
          </a:p>
        </p:txBody>
      </p:sp>
      <p:sp>
        <p:nvSpPr>
          <p:cNvPr id="7" name="Rectangle 21"/>
          <p:cNvSpPr>
            <a:spLocks noGrp="1" noChangeArrowheads="1"/>
          </p:cNvSpPr>
          <p:nvPr>
            <p:ph type="sldNum" sz="quarter" idx="12"/>
          </p:nvPr>
        </p:nvSpPr>
        <p:spPr>
          <a:ln/>
        </p:spPr>
        <p:txBody>
          <a:bodyPr/>
          <a:lstStyle>
            <a:lvl1pPr>
              <a:defRPr/>
            </a:lvl1pPr>
          </a:lstStyle>
          <a:p>
            <a:pPr>
              <a:defRPr/>
            </a:pPr>
            <a:fld id="{F839FB52-41E6-46FB-BE9E-00E2054586DC}"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19"/>
          <p:cNvSpPr>
            <a:spLocks noGrp="1" noChangeArrowheads="1"/>
          </p:cNvSpPr>
          <p:nvPr>
            <p:ph type="dt" sz="half" idx="10"/>
          </p:nvPr>
        </p:nvSpPr>
        <p:spPr>
          <a:ln/>
        </p:spPr>
        <p:txBody>
          <a:bodyPr/>
          <a:lstStyle>
            <a:lvl1pPr>
              <a:defRPr/>
            </a:lvl1pPr>
          </a:lstStyle>
          <a:p>
            <a:pPr>
              <a:defRPr/>
            </a:pPr>
            <a:endParaRPr lang="el-GR"/>
          </a:p>
        </p:txBody>
      </p:sp>
      <p:sp>
        <p:nvSpPr>
          <p:cNvPr id="5" name="Rectangle 20"/>
          <p:cNvSpPr>
            <a:spLocks noGrp="1" noChangeArrowheads="1"/>
          </p:cNvSpPr>
          <p:nvPr>
            <p:ph type="ftr" sz="quarter" idx="11"/>
          </p:nvPr>
        </p:nvSpPr>
        <p:spPr>
          <a:ln/>
        </p:spPr>
        <p:txBody>
          <a:bodyPr/>
          <a:lstStyle>
            <a:lvl1pPr>
              <a:defRPr/>
            </a:lvl1pPr>
          </a:lstStyle>
          <a:p>
            <a:pPr>
              <a:defRPr/>
            </a:pPr>
            <a:endParaRPr lang="el-GR"/>
          </a:p>
        </p:txBody>
      </p:sp>
      <p:sp>
        <p:nvSpPr>
          <p:cNvPr id="6" name="Rectangle 21"/>
          <p:cNvSpPr>
            <a:spLocks noGrp="1" noChangeArrowheads="1"/>
          </p:cNvSpPr>
          <p:nvPr>
            <p:ph type="sldNum" sz="quarter" idx="12"/>
          </p:nvPr>
        </p:nvSpPr>
        <p:spPr>
          <a:ln/>
        </p:spPr>
        <p:txBody>
          <a:bodyPr/>
          <a:lstStyle>
            <a:lvl1pPr>
              <a:defRPr/>
            </a:lvl1pPr>
          </a:lstStyle>
          <a:p>
            <a:pPr>
              <a:defRPr/>
            </a:pPr>
            <a:fld id="{CDD4BA97-DE2A-4CE7-AA73-6003FCADDB43}"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19"/>
          <p:cNvSpPr>
            <a:spLocks noGrp="1" noChangeArrowheads="1"/>
          </p:cNvSpPr>
          <p:nvPr>
            <p:ph type="dt" sz="half" idx="10"/>
          </p:nvPr>
        </p:nvSpPr>
        <p:spPr>
          <a:ln/>
        </p:spPr>
        <p:txBody>
          <a:bodyPr/>
          <a:lstStyle>
            <a:lvl1pPr>
              <a:defRPr/>
            </a:lvl1pPr>
          </a:lstStyle>
          <a:p>
            <a:pPr>
              <a:defRPr/>
            </a:pPr>
            <a:endParaRPr lang="el-GR"/>
          </a:p>
        </p:txBody>
      </p:sp>
      <p:sp>
        <p:nvSpPr>
          <p:cNvPr id="5" name="Rectangle 20"/>
          <p:cNvSpPr>
            <a:spLocks noGrp="1" noChangeArrowheads="1"/>
          </p:cNvSpPr>
          <p:nvPr>
            <p:ph type="ftr" sz="quarter" idx="11"/>
          </p:nvPr>
        </p:nvSpPr>
        <p:spPr>
          <a:ln/>
        </p:spPr>
        <p:txBody>
          <a:bodyPr/>
          <a:lstStyle>
            <a:lvl1pPr>
              <a:defRPr/>
            </a:lvl1pPr>
          </a:lstStyle>
          <a:p>
            <a:pPr>
              <a:defRPr/>
            </a:pPr>
            <a:endParaRPr lang="el-GR"/>
          </a:p>
        </p:txBody>
      </p:sp>
      <p:sp>
        <p:nvSpPr>
          <p:cNvPr id="6" name="Rectangle 21"/>
          <p:cNvSpPr>
            <a:spLocks noGrp="1" noChangeArrowheads="1"/>
          </p:cNvSpPr>
          <p:nvPr>
            <p:ph type="sldNum" sz="quarter" idx="12"/>
          </p:nvPr>
        </p:nvSpPr>
        <p:spPr>
          <a:ln/>
        </p:spPr>
        <p:txBody>
          <a:bodyPr/>
          <a:lstStyle>
            <a:lvl1pPr>
              <a:defRPr/>
            </a:lvl1pPr>
          </a:lstStyle>
          <a:p>
            <a:pPr>
              <a:defRPr/>
            </a:pPr>
            <a:fld id="{435ED4FC-B12B-459D-BFC7-31A92EEEA8AB}"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19"/>
          <p:cNvSpPr>
            <a:spLocks noGrp="1" noChangeArrowheads="1"/>
          </p:cNvSpPr>
          <p:nvPr>
            <p:ph type="dt" sz="half" idx="10"/>
          </p:nvPr>
        </p:nvSpPr>
        <p:spPr>
          <a:ln/>
        </p:spPr>
        <p:txBody>
          <a:bodyPr/>
          <a:lstStyle>
            <a:lvl1pPr>
              <a:defRPr/>
            </a:lvl1pPr>
          </a:lstStyle>
          <a:p>
            <a:pPr>
              <a:defRPr/>
            </a:pPr>
            <a:endParaRPr lang="el-GR"/>
          </a:p>
        </p:txBody>
      </p:sp>
      <p:sp>
        <p:nvSpPr>
          <p:cNvPr id="6" name="Rectangle 20"/>
          <p:cNvSpPr>
            <a:spLocks noGrp="1" noChangeArrowheads="1"/>
          </p:cNvSpPr>
          <p:nvPr>
            <p:ph type="ftr" sz="quarter" idx="11"/>
          </p:nvPr>
        </p:nvSpPr>
        <p:spPr>
          <a:ln/>
        </p:spPr>
        <p:txBody>
          <a:bodyPr/>
          <a:lstStyle>
            <a:lvl1pPr>
              <a:defRPr/>
            </a:lvl1pPr>
          </a:lstStyle>
          <a:p>
            <a:pPr>
              <a:defRPr/>
            </a:pPr>
            <a:endParaRPr lang="el-GR"/>
          </a:p>
        </p:txBody>
      </p:sp>
      <p:sp>
        <p:nvSpPr>
          <p:cNvPr id="7" name="Rectangle 21"/>
          <p:cNvSpPr>
            <a:spLocks noGrp="1" noChangeArrowheads="1"/>
          </p:cNvSpPr>
          <p:nvPr>
            <p:ph type="sldNum" sz="quarter" idx="12"/>
          </p:nvPr>
        </p:nvSpPr>
        <p:spPr>
          <a:ln/>
        </p:spPr>
        <p:txBody>
          <a:bodyPr/>
          <a:lstStyle>
            <a:lvl1pPr>
              <a:defRPr/>
            </a:lvl1pPr>
          </a:lstStyle>
          <a:p>
            <a:pPr>
              <a:defRPr/>
            </a:pPr>
            <a:fld id="{7FAF25A9-8BB1-45A7-830F-937DB38FDA3C}"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19"/>
          <p:cNvSpPr>
            <a:spLocks noGrp="1" noChangeArrowheads="1"/>
          </p:cNvSpPr>
          <p:nvPr>
            <p:ph type="dt" sz="half" idx="10"/>
          </p:nvPr>
        </p:nvSpPr>
        <p:spPr>
          <a:ln/>
        </p:spPr>
        <p:txBody>
          <a:bodyPr/>
          <a:lstStyle>
            <a:lvl1pPr>
              <a:defRPr/>
            </a:lvl1pPr>
          </a:lstStyle>
          <a:p>
            <a:pPr>
              <a:defRPr/>
            </a:pPr>
            <a:endParaRPr lang="el-GR"/>
          </a:p>
        </p:txBody>
      </p:sp>
      <p:sp>
        <p:nvSpPr>
          <p:cNvPr id="8" name="Rectangle 20"/>
          <p:cNvSpPr>
            <a:spLocks noGrp="1" noChangeArrowheads="1"/>
          </p:cNvSpPr>
          <p:nvPr>
            <p:ph type="ftr" sz="quarter" idx="11"/>
          </p:nvPr>
        </p:nvSpPr>
        <p:spPr>
          <a:ln/>
        </p:spPr>
        <p:txBody>
          <a:bodyPr/>
          <a:lstStyle>
            <a:lvl1pPr>
              <a:defRPr/>
            </a:lvl1pPr>
          </a:lstStyle>
          <a:p>
            <a:pPr>
              <a:defRPr/>
            </a:pPr>
            <a:endParaRPr lang="el-GR"/>
          </a:p>
        </p:txBody>
      </p:sp>
      <p:sp>
        <p:nvSpPr>
          <p:cNvPr id="9" name="Rectangle 21"/>
          <p:cNvSpPr>
            <a:spLocks noGrp="1" noChangeArrowheads="1"/>
          </p:cNvSpPr>
          <p:nvPr>
            <p:ph type="sldNum" sz="quarter" idx="12"/>
          </p:nvPr>
        </p:nvSpPr>
        <p:spPr>
          <a:ln/>
        </p:spPr>
        <p:txBody>
          <a:bodyPr/>
          <a:lstStyle>
            <a:lvl1pPr>
              <a:defRPr/>
            </a:lvl1pPr>
          </a:lstStyle>
          <a:p>
            <a:pPr>
              <a:defRPr/>
            </a:pPr>
            <a:fld id="{50882E8E-4E38-4DEF-896E-B7CA91917C65}"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19"/>
          <p:cNvSpPr>
            <a:spLocks noGrp="1" noChangeArrowheads="1"/>
          </p:cNvSpPr>
          <p:nvPr>
            <p:ph type="dt" sz="half" idx="10"/>
          </p:nvPr>
        </p:nvSpPr>
        <p:spPr>
          <a:ln/>
        </p:spPr>
        <p:txBody>
          <a:bodyPr/>
          <a:lstStyle>
            <a:lvl1pPr>
              <a:defRPr/>
            </a:lvl1pPr>
          </a:lstStyle>
          <a:p>
            <a:pPr>
              <a:defRPr/>
            </a:pPr>
            <a:endParaRPr lang="el-GR"/>
          </a:p>
        </p:txBody>
      </p:sp>
      <p:sp>
        <p:nvSpPr>
          <p:cNvPr id="4" name="Rectangle 20"/>
          <p:cNvSpPr>
            <a:spLocks noGrp="1" noChangeArrowheads="1"/>
          </p:cNvSpPr>
          <p:nvPr>
            <p:ph type="ftr" sz="quarter" idx="11"/>
          </p:nvPr>
        </p:nvSpPr>
        <p:spPr>
          <a:ln/>
        </p:spPr>
        <p:txBody>
          <a:bodyPr/>
          <a:lstStyle>
            <a:lvl1pPr>
              <a:defRPr/>
            </a:lvl1pPr>
          </a:lstStyle>
          <a:p>
            <a:pPr>
              <a:defRPr/>
            </a:pPr>
            <a:endParaRPr lang="el-GR"/>
          </a:p>
        </p:txBody>
      </p:sp>
      <p:sp>
        <p:nvSpPr>
          <p:cNvPr id="5" name="Rectangle 21"/>
          <p:cNvSpPr>
            <a:spLocks noGrp="1" noChangeArrowheads="1"/>
          </p:cNvSpPr>
          <p:nvPr>
            <p:ph type="sldNum" sz="quarter" idx="12"/>
          </p:nvPr>
        </p:nvSpPr>
        <p:spPr>
          <a:ln/>
        </p:spPr>
        <p:txBody>
          <a:bodyPr/>
          <a:lstStyle>
            <a:lvl1pPr>
              <a:defRPr/>
            </a:lvl1pPr>
          </a:lstStyle>
          <a:p>
            <a:pPr>
              <a:defRPr/>
            </a:pPr>
            <a:fld id="{AF2ADAC3-9EB5-4AF5-91C4-F4A6D2EA66C5}"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l-GR"/>
          </a:p>
        </p:txBody>
      </p:sp>
      <p:sp>
        <p:nvSpPr>
          <p:cNvPr id="3" name="Rectangle 20"/>
          <p:cNvSpPr>
            <a:spLocks noGrp="1" noChangeArrowheads="1"/>
          </p:cNvSpPr>
          <p:nvPr>
            <p:ph type="ftr" sz="quarter" idx="11"/>
          </p:nvPr>
        </p:nvSpPr>
        <p:spPr>
          <a:ln/>
        </p:spPr>
        <p:txBody>
          <a:bodyPr/>
          <a:lstStyle>
            <a:lvl1pPr>
              <a:defRPr/>
            </a:lvl1pPr>
          </a:lstStyle>
          <a:p>
            <a:pPr>
              <a:defRPr/>
            </a:pPr>
            <a:endParaRPr lang="el-GR"/>
          </a:p>
        </p:txBody>
      </p:sp>
      <p:sp>
        <p:nvSpPr>
          <p:cNvPr id="4" name="Rectangle 21"/>
          <p:cNvSpPr>
            <a:spLocks noGrp="1" noChangeArrowheads="1"/>
          </p:cNvSpPr>
          <p:nvPr>
            <p:ph type="sldNum" sz="quarter" idx="12"/>
          </p:nvPr>
        </p:nvSpPr>
        <p:spPr>
          <a:ln/>
        </p:spPr>
        <p:txBody>
          <a:bodyPr/>
          <a:lstStyle>
            <a:lvl1pPr>
              <a:defRPr/>
            </a:lvl1pPr>
          </a:lstStyle>
          <a:p>
            <a:pPr>
              <a:defRPr/>
            </a:pPr>
            <a:fld id="{4AE85B69-91C8-4255-8B20-72C6B766EB1D}"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19"/>
          <p:cNvSpPr>
            <a:spLocks noGrp="1" noChangeArrowheads="1"/>
          </p:cNvSpPr>
          <p:nvPr>
            <p:ph type="dt" sz="half" idx="10"/>
          </p:nvPr>
        </p:nvSpPr>
        <p:spPr>
          <a:ln/>
        </p:spPr>
        <p:txBody>
          <a:bodyPr/>
          <a:lstStyle>
            <a:lvl1pPr>
              <a:defRPr/>
            </a:lvl1pPr>
          </a:lstStyle>
          <a:p>
            <a:pPr>
              <a:defRPr/>
            </a:pPr>
            <a:endParaRPr lang="el-GR"/>
          </a:p>
        </p:txBody>
      </p:sp>
      <p:sp>
        <p:nvSpPr>
          <p:cNvPr id="6" name="Rectangle 20"/>
          <p:cNvSpPr>
            <a:spLocks noGrp="1" noChangeArrowheads="1"/>
          </p:cNvSpPr>
          <p:nvPr>
            <p:ph type="ftr" sz="quarter" idx="11"/>
          </p:nvPr>
        </p:nvSpPr>
        <p:spPr>
          <a:ln/>
        </p:spPr>
        <p:txBody>
          <a:bodyPr/>
          <a:lstStyle>
            <a:lvl1pPr>
              <a:defRPr/>
            </a:lvl1pPr>
          </a:lstStyle>
          <a:p>
            <a:pPr>
              <a:defRPr/>
            </a:pPr>
            <a:endParaRPr lang="el-GR"/>
          </a:p>
        </p:txBody>
      </p:sp>
      <p:sp>
        <p:nvSpPr>
          <p:cNvPr id="7" name="Rectangle 21"/>
          <p:cNvSpPr>
            <a:spLocks noGrp="1" noChangeArrowheads="1"/>
          </p:cNvSpPr>
          <p:nvPr>
            <p:ph type="sldNum" sz="quarter" idx="12"/>
          </p:nvPr>
        </p:nvSpPr>
        <p:spPr>
          <a:ln/>
        </p:spPr>
        <p:txBody>
          <a:bodyPr/>
          <a:lstStyle>
            <a:lvl1pPr>
              <a:defRPr/>
            </a:lvl1pPr>
          </a:lstStyle>
          <a:p>
            <a:pPr>
              <a:defRPr/>
            </a:pPr>
            <a:fld id="{A8276752-9900-4F35-8290-48B45DE43F28}"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19"/>
          <p:cNvSpPr>
            <a:spLocks noGrp="1" noChangeArrowheads="1"/>
          </p:cNvSpPr>
          <p:nvPr>
            <p:ph type="dt" sz="half" idx="10"/>
          </p:nvPr>
        </p:nvSpPr>
        <p:spPr>
          <a:ln/>
        </p:spPr>
        <p:txBody>
          <a:bodyPr/>
          <a:lstStyle>
            <a:lvl1pPr>
              <a:defRPr/>
            </a:lvl1pPr>
          </a:lstStyle>
          <a:p>
            <a:pPr>
              <a:defRPr/>
            </a:pPr>
            <a:endParaRPr lang="el-GR"/>
          </a:p>
        </p:txBody>
      </p:sp>
      <p:sp>
        <p:nvSpPr>
          <p:cNvPr id="6" name="Rectangle 20"/>
          <p:cNvSpPr>
            <a:spLocks noGrp="1" noChangeArrowheads="1"/>
          </p:cNvSpPr>
          <p:nvPr>
            <p:ph type="ftr" sz="quarter" idx="11"/>
          </p:nvPr>
        </p:nvSpPr>
        <p:spPr>
          <a:ln/>
        </p:spPr>
        <p:txBody>
          <a:bodyPr/>
          <a:lstStyle>
            <a:lvl1pPr>
              <a:defRPr/>
            </a:lvl1pPr>
          </a:lstStyle>
          <a:p>
            <a:pPr>
              <a:defRPr/>
            </a:pPr>
            <a:endParaRPr lang="el-GR"/>
          </a:p>
        </p:txBody>
      </p:sp>
      <p:sp>
        <p:nvSpPr>
          <p:cNvPr id="7" name="Rectangle 21"/>
          <p:cNvSpPr>
            <a:spLocks noGrp="1" noChangeArrowheads="1"/>
          </p:cNvSpPr>
          <p:nvPr>
            <p:ph type="sldNum" sz="quarter" idx="12"/>
          </p:nvPr>
        </p:nvSpPr>
        <p:spPr>
          <a:ln/>
        </p:spPr>
        <p:txBody>
          <a:bodyPr/>
          <a:lstStyle>
            <a:lvl1pPr>
              <a:defRPr/>
            </a:lvl1pPr>
          </a:lstStyle>
          <a:p>
            <a:pPr>
              <a:defRPr/>
            </a:pPr>
            <a:fld id="{283CF4F7-95FA-417C-A2A5-BF400B8D6F4A}"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2438400"/>
            <a:ext cx="9144000" cy="4046538"/>
            <a:chOff x="0" y="1536"/>
            <a:chExt cx="5760" cy="2549"/>
          </a:xfrm>
        </p:grpSpPr>
        <p:sp>
          <p:nvSpPr>
            <p:cNvPr id="65539"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l-GR"/>
            </a:p>
          </p:txBody>
        </p:sp>
        <p:sp>
          <p:nvSpPr>
            <p:cNvPr id="65540"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defRPr/>
              </a:pPr>
              <a:endParaRPr lang="el-GR"/>
            </a:p>
          </p:txBody>
        </p:sp>
        <p:sp>
          <p:nvSpPr>
            <p:cNvPr id="65541"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el-GR"/>
            </a:p>
          </p:txBody>
        </p:sp>
        <p:sp>
          <p:nvSpPr>
            <p:cNvPr id="65542"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l-GR"/>
            </a:p>
          </p:txBody>
        </p:sp>
        <p:sp>
          <p:nvSpPr>
            <p:cNvPr id="65543"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defRPr/>
              </a:pPr>
              <a:endParaRPr lang="el-GR"/>
            </a:p>
          </p:txBody>
        </p:sp>
        <p:sp>
          <p:nvSpPr>
            <p:cNvPr id="65544"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defRPr/>
              </a:pPr>
              <a:endParaRPr lang="el-GR"/>
            </a:p>
          </p:txBody>
        </p:sp>
        <p:sp>
          <p:nvSpPr>
            <p:cNvPr id="65545"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defRPr/>
              </a:pPr>
              <a:endParaRPr lang="el-GR"/>
            </a:p>
          </p:txBody>
        </p:sp>
        <p:sp>
          <p:nvSpPr>
            <p:cNvPr id="65546"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defRPr/>
              </a:pPr>
              <a:endParaRPr lang="el-GR"/>
            </a:p>
          </p:txBody>
        </p:sp>
        <p:sp>
          <p:nvSpPr>
            <p:cNvPr id="65547"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defRPr/>
              </a:pPr>
              <a:endParaRPr lang="el-GR"/>
            </a:p>
          </p:txBody>
        </p:sp>
        <p:sp>
          <p:nvSpPr>
            <p:cNvPr id="65548"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l-GR"/>
            </a:p>
          </p:txBody>
        </p:sp>
        <p:sp>
          <p:nvSpPr>
            <p:cNvPr id="65549"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defRPr/>
              </a:pPr>
              <a:endParaRPr lang="el-GR"/>
            </a:p>
          </p:txBody>
        </p:sp>
        <p:sp>
          <p:nvSpPr>
            <p:cNvPr id="65550"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l-GR"/>
            </a:p>
          </p:txBody>
        </p:sp>
        <p:sp>
          <p:nvSpPr>
            <p:cNvPr id="65551"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l-GR"/>
            </a:p>
          </p:txBody>
        </p:sp>
        <p:sp>
          <p:nvSpPr>
            <p:cNvPr id="65552"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l-GR"/>
            </a:p>
          </p:txBody>
        </p:sp>
        <p:sp>
          <p:nvSpPr>
            <p:cNvPr id="65553"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el-GR"/>
            </a:p>
          </p:txBody>
        </p:sp>
      </p:grpSp>
      <p:sp>
        <p:nvSpPr>
          <p:cNvPr id="65554" name="Rectangle 1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l-GR" smtClean="0"/>
              <a:t>Κάντε κλικ για να επεξεργαστείτε τον τίτλο</a:t>
            </a:r>
          </a:p>
        </p:txBody>
      </p:sp>
      <p:sp>
        <p:nvSpPr>
          <p:cNvPr id="65555" name="Rectangle 1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l-GR"/>
          </a:p>
        </p:txBody>
      </p:sp>
      <p:sp>
        <p:nvSpPr>
          <p:cNvPr id="65556"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el-GR"/>
          </a:p>
        </p:txBody>
      </p:sp>
      <p:sp>
        <p:nvSpPr>
          <p:cNvPr id="65557" name="Rectangle 2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C05DFDD-47BB-499E-940E-4DCF668016EF}" type="slidenum">
              <a:rPr lang="el-GR"/>
              <a:pPr>
                <a:defRPr/>
              </a:pPr>
              <a:t>‹#›</a:t>
            </a:fld>
            <a:endParaRPr lang="el-GR"/>
          </a:p>
        </p:txBody>
      </p:sp>
      <p:sp>
        <p:nvSpPr>
          <p:cNvPr id="65558"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Tree>
  </p:cSld>
  <p:clrMap bg1="dk2" tx1="lt1" bg2="dk1" tx2="lt2" accent1="accent1" accent2="accent2" accent3="accent3" accent4="accent4" accent5="accent5" accent6="accent6" hlink="hlink" folHlink="folHlink"/>
  <p:sldLayoutIdLst>
    <p:sldLayoutId id="2147484014"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 id="2147484013" r:id="rId12"/>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in.gr/2017/10/15/greece/ksanthos-systima-anixneysis-kai-analysis-iatrikoy-lathoys-xreiazetai-to-esy/"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1052736"/>
            <a:ext cx="5868144" cy="5805264"/>
          </a:xfrm>
          <a:prstGeom prst="rect">
            <a:avLst/>
          </a:prstGeom>
          <a:noFill/>
          <a:ln w="9525">
            <a:noFill/>
            <a:miter lim="800000"/>
            <a:headEnd/>
            <a:tailEnd/>
          </a:ln>
        </p:spPr>
      </p:pic>
      <p:sp>
        <p:nvSpPr>
          <p:cNvPr id="3" name="2 - Ορθογώνιο"/>
          <p:cNvSpPr/>
          <p:nvPr/>
        </p:nvSpPr>
        <p:spPr>
          <a:xfrm>
            <a:off x="0" y="0"/>
            <a:ext cx="9144000" cy="980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i="1" dirty="0" smtClean="0"/>
          </a:p>
          <a:p>
            <a:pPr algn="ctr"/>
            <a:endParaRPr lang="el-GR" i="1" dirty="0" smtClean="0"/>
          </a:p>
          <a:p>
            <a:pPr algn="ctr"/>
            <a:r>
              <a:rPr lang="el-GR" i="1" dirty="0" smtClean="0"/>
              <a:t>ΔΙΕΘΝΗΣ  ΗΜΕΡΑ  ΝΟΣΗΛΕΥΤΩΝ 2019</a:t>
            </a:r>
          </a:p>
          <a:p>
            <a:pPr algn="ctr"/>
            <a:r>
              <a:rPr lang="el-GR" dirty="0" smtClean="0"/>
              <a:t>Νοσηλευτές : Ηγετική φωνή  </a:t>
            </a:r>
          </a:p>
          <a:p>
            <a:pPr algn="ctr"/>
            <a:r>
              <a:rPr lang="el-GR" dirty="0" smtClean="0"/>
              <a:t>Υγεία για όλους </a:t>
            </a:r>
          </a:p>
          <a:p>
            <a:pPr algn="ctr"/>
            <a:endParaRPr lang="el-GR" i="1" dirty="0" smtClean="0"/>
          </a:p>
          <a:p>
            <a:pPr algn="ctr"/>
            <a:endParaRPr lang="el-GR" dirty="0"/>
          </a:p>
        </p:txBody>
      </p:sp>
      <p:pic>
        <p:nvPicPr>
          <p:cNvPr id="1027" name="Picture 3" descr="C:\Users\eifanti\Desktop\εργασιες 2019 υφαντη\NOSOKOMEIO-DOYROYTHS.jpg"/>
          <p:cNvPicPr>
            <a:picLocks noChangeAspect="1" noChangeArrowheads="1"/>
          </p:cNvPicPr>
          <p:nvPr/>
        </p:nvPicPr>
        <p:blipFill>
          <a:blip r:embed="rId4" cstate="print"/>
          <a:srcRect/>
          <a:stretch>
            <a:fillRect/>
          </a:stretch>
        </p:blipFill>
        <p:spPr bwMode="auto">
          <a:xfrm>
            <a:off x="5868144" y="980728"/>
            <a:ext cx="3275856" cy="2808312"/>
          </a:xfrm>
          <a:prstGeom prst="rect">
            <a:avLst/>
          </a:prstGeom>
          <a:noFill/>
        </p:spPr>
      </p:pic>
      <p:sp>
        <p:nvSpPr>
          <p:cNvPr id="5" name="4 - Έλλειψη"/>
          <p:cNvSpPr/>
          <p:nvPr/>
        </p:nvSpPr>
        <p:spPr>
          <a:xfrm>
            <a:off x="6300192" y="4221088"/>
            <a:ext cx="2520280" cy="1656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Ελένη  Υφαντή </a:t>
            </a:r>
          </a:p>
          <a:p>
            <a:pPr algn="ctr"/>
            <a:r>
              <a:rPr lang="el-GR" dirty="0" smtClean="0"/>
              <a:t>ΤΕ Νοσηλεύτρια </a:t>
            </a:r>
            <a:endParaRPr lang="el-GR" dirty="0"/>
          </a:p>
        </p:txBody>
      </p:sp>
      <p:sp>
        <p:nvSpPr>
          <p:cNvPr id="6" name="5 - Ορθογώνιο"/>
          <p:cNvSpPr/>
          <p:nvPr/>
        </p:nvSpPr>
        <p:spPr>
          <a:xfrm>
            <a:off x="5868144" y="6237312"/>
            <a:ext cx="3275856" cy="62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Π. Γ. Ν. Ι</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Στόχοι της πρωτοβάθμιας φροντίδας </a:t>
            </a:r>
            <a:endParaRPr lang="el-GR" dirty="0"/>
          </a:p>
        </p:txBody>
      </p:sp>
      <p:pic>
        <p:nvPicPr>
          <p:cNvPr id="5" name="4 - Θέση περιεχομένου" descr="pedy_02-640x380.jpg"/>
          <p:cNvPicPr>
            <a:picLocks noGrp="1" noChangeAspect="1"/>
          </p:cNvPicPr>
          <p:nvPr>
            <p:ph sz="half" idx="1"/>
          </p:nvPr>
        </p:nvPicPr>
        <p:blipFill>
          <a:blip r:embed="rId2" cstate="print"/>
          <a:stretch>
            <a:fillRect/>
          </a:stretch>
        </p:blipFill>
        <p:spPr>
          <a:xfrm>
            <a:off x="323528" y="1628800"/>
            <a:ext cx="4172272" cy="4536504"/>
          </a:xfrm>
        </p:spPr>
      </p:pic>
      <p:sp>
        <p:nvSpPr>
          <p:cNvPr id="4" name="3 - Θέση κειμένου"/>
          <p:cNvSpPr>
            <a:spLocks noGrp="1"/>
          </p:cNvSpPr>
          <p:nvPr>
            <p:ph type="body" sz="half" idx="2"/>
          </p:nvPr>
        </p:nvSpPr>
        <p:spPr/>
        <p:txBody>
          <a:bodyPr/>
          <a:lstStyle/>
          <a:p>
            <a:r>
              <a:rPr lang="el-GR" dirty="0" smtClean="0"/>
              <a:t>Τη </a:t>
            </a:r>
            <a:r>
              <a:rPr lang="el-GR" dirty="0" smtClean="0"/>
              <a:t>διατήρηση της λειτουργικότητας </a:t>
            </a:r>
          </a:p>
          <a:p>
            <a:r>
              <a:rPr lang="el-GR" dirty="0" smtClean="0"/>
              <a:t>Και έμμεσα την προαγωγή της ευτυχίας και ευδαιμονίας </a:t>
            </a:r>
            <a:endParaRPr lang="el-GR" dirty="0"/>
          </a:p>
        </p:txBody>
      </p:sp>
      <p:sp>
        <p:nvSpPr>
          <p:cNvPr id="6" name="5 - Στρογγυλεμένο ορθογώνιο"/>
          <p:cNvSpPr/>
          <p:nvPr/>
        </p:nvSpPr>
        <p:spPr>
          <a:xfrm>
            <a:off x="0" y="6165304"/>
            <a:ext cx="9144000"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http://www.colloquium.gr/wp-content/uploads/2018/09/christos-lionis.pdf</a:t>
            </a:r>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lstStyle/>
          <a:p>
            <a:r>
              <a:rPr lang="en-US" dirty="0" smtClean="0"/>
              <a:t>Alma-Ata </a:t>
            </a:r>
            <a:r>
              <a:rPr lang="el-GR" dirty="0" smtClean="0"/>
              <a:t>: Σαράντα χρόνια μετά </a:t>
            </a:r>
            <a:endParaRPr lang="el-GR" dirty="0"/>
          </a:p>
        </p:txBody>
      </p:sp>
      <p:pic>
        <p:nvPicPr>
          <p:cNvPr id="10" name="9 - Θέση περιεχομένου" descr="who.JPG"/>
          <p:cNvPicPr>
            <a:picLocks noGrp="1" noChangeAspect="1"/>
          </p:cNvPicPr>
          <p:nvPr>
            <p:ph sz="half" idx="1"/>
          </p:nvPr>
        </p:nvPicPr>
        <p:blipFill>
          <a:blip r:embed="rId2" cstate="print"/>
          <a:stretch>
            <a:fillRect/>
          </a:stretch>
        </p:blipFill>
        <p:spPr>
          <a:xfrm>
            <a:off x="395536" y="1556792"/>
            <a:ext cx="4038600" cy="4752528"/>
          </a:xfrm>
        </p:spPr>
      </p:pic>
      <p:sp>
        <p:nvSpPr>
          <p:cNvPr id="9" name="8 - Θέση περιεχομένου"/>
          <p:cNvSpPr>
            <a:spLocks noGrp="1"/>
          </p:cNvSpPr>
          <p:nvPr>
            <p:ph sz="half" idx="2"/>
          </p:nvPr>
        </p:nvSpPr>
        <p:spPr/>
        <p:txBody>
          <a:bodyPr/>
          <a:lstStyle/>
          <a:p>
            <a:pPr algn="ctr"/>
            <a:r>
              <a:rPr lang="el-GR" sz="2400" dirty="0" smtClean="0"/>
              <a:t>Επιπλέον, 800 εκατομμύρια άτομα (περίπου 12% του παγκόσμιου πληθυσμού) ξοδεύουν τουλάχιστον το ένα δέκατο του οικογενειακού τους προϋπολογισμού σε δαπάνες υγείας. </a:t>
            </a:r>
          </a:p>
          <a:p>
            <a:pPr algn="ctr"/>
            <a:r>
              <a:rPr lang="el-GR" sz="2400" dirty="0" smtClean="0"/>
              <a:t>Τουλάχιστον </a:t>
            </a:r>
            <a:r>
              <a:rPr lang="el-GR" sz="2400" dirty="0" smtClean="0"/>
              <a:t>ο μισός πληθυσμός του κόσμου δεν απολαμβάνει πλήρη υγειονομική κάλυψη και δεν έχει πρόσβαση σε απαραίτητες υπηρεσίες υγείας</a:t>
            </a:r>
          </a:p>
          <a:p>
            <a:endParaRPr lang="el-GR"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Αιτίες μη εκπλήρωσης των στόχων  </a:t>
            </a:r>
            <a:endParaRPr lang="el-GR" dirty="0"/>
          </a:p>
        </p:txBody>
      </p:sp>
      <p:sp>
        <p:nvSpPr>
          <p:cNvPr id="3" name="2 - Θέση περιεχομένου"/>
          <p:cNvSpPr>
            <a:spLocks noGrp="1"/>
          </p:cNvSpPr>
          <p:nvPr>
            <p:ph idx="1"/>
          </p:nvPr>
        </p:nvSpPr>
        <p:spPr/>
        <p:txBody>
          <a:bodyPr/>
          <a:lstStyle/>
          <a:p>
            <a:pPr>
              <a:buFont typeface="Arial" pitchFamily="34" charset="0"/>
              <a:buChar char="•"/>
            </a:pPr>
            <a:r>
              <a:rPr lang="el-GR" dirty="0" smtClean="0"/>
              <a:t>Μειωμένη κρατική χρηματοδότηση </a:t>
            </a:r>
          </a:p>
          <a:p>
            <a:r>
              <a:rPr lang="el-GR" dirty="0" smtClean="0"/>
              <a:t>Έλλειψη διαφάνειας και λογοδοσίας </a:t>
            </a:r>
          </a:p>
          <a:p>
            <a:r>
              <a:rPr lang="el-GR" dirty="0" smtClean="0"/>
              <a:t>Έλλειψη πολιτικής δέσμευσης </a:t>
            </a:r>
          </a:p>
          <a:p>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Διακήρυξη της </a:t>
            </a:r>
            <a:r>
              <a:rPr lang="en-US" dirty="0" smtClean="0"/>
              <a:t>Astana </a:t>
            </a:r>
            <a:endParaRPr lang="el-GR" dirty="0"/>
          </a:p>
        </p:txBody>
      </p:sp>
      <p:pic>
        <p:nvPicPr>
          <p:cNvPr id="6" name="4 - Θέση περιεχομένου" descr="αστανα .png"/>
          <p:cNvPicPr>
            <a:picLocks noGrp="1" noChangeAspect="1"/>
          </p:cNvPicPr>
          <p:nvPr>
            <p:ph idx="1"/>
          </p:nvPr>
        </p:nvPicPr>
        <p:blipFill>
          <a:blip r:embed="rId2" cstate="print"/>
          <a:stretch>
            <a:fillRect/>
          </a:stretch>
        </p:blipFill>
        <p:spPr>
          <a:xfrm>
            <a:off x="1331640" y="1601416"/>
            <a:ext cx="6912768" cy="5256584"/>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Διακήρυξη της  </a:t>
            </a:r>
            <a:r>
              <a:rPr lang="en-US" dirty="0" smtClean="0"/>
              <a:t>Astana </a:t>
            </a:r>
            <a:r>
              <a:rPr lang="el-GR" dirty="0" smtClean="0"/>
              <a:t/>
            </a:r>
            <a:br>
              <a:rPr lang="el-GR" dirty="0" smtClean="0"/>
            </a:br>
            <a:r>
              <a:rPr lang="en-US" dirty="0" smtClean="0"/>
              <a:t>2018</a:t>
            </a:r>
            <a:endParaRPr lang="el-GR" dirty="0"/>
          </a:p>
        </p:txBody>
      </p:sp>
      <p:sp>
        <p:nvSpPr>
          <p:cNvPr id="3" name="2 - Θέση περιεχομένου"/>
          <p:cNvSpPr>
            <a:spLocks noGrp="1"/>
          </p:cNvSpPr>
          <p:nvPr>
            <p:ph idx="1"/>
          </p:nvPr>
        </p:nvSpPr>
        <p:spPr>
          <a:xfrm>
            <a:off x="457200" y="1412776"/>
            <a:ext cx="8229600" cy="4683224"/>
          </a:xfrm>
        </p:spPr>
        <p:txBody>
          <a:bodyPr/>
          <a:lstStyle/>
          <a:p>
            <a:pPr>
              <a:buFont typeface="Arial" pitchFamily="34" charset="0"/>
              <a:buChar char="•"/>
            </a:pPr>
            <a:r>
              <a:rPr lang="el-GR" sz="2800" dirty="0" smtClean="0"/>
              <a:t>Κάθε άνθρωπος έχει το δικαίωμα να απολαμβάνει το υψηλότερο επίπεδο υγείας χωρίς καμιά διάκριση </a:t>
            </a:r>
          </a:p>
          <a:p>
            <a:pPr>
              <a:buFont typeface="Arial" pitchFamily="34" charset="0"/>
              <a:buChar char="•"/>
            </a:pPr>
            <a:r>
              <a:rPr lang="el-GR" sz="2800" dirty="0" smtClean="0"/>
              <a:t> Επαναβεβαίωσαν την δέσμευση τους στις αξίες της </a:t>
            </a:r>
            <a:r>
              <a:rPr lang="en-US" sz="2800" dirty="0" err="1" smtClean="0"/>
              <a:t>almaata</a:t>
            </a:r>
            <a:r>
              <a:rPr lang="en-US" sz="2800" dirty="0" smtClean="0"/>
              <a:t> </a:t>
            </a:r>
          </a:p>
          <a:p>
            <a:pPr>
              <a:buFont typeface="Arial" pitchFamily="34" charset="0"/>
              <a:buChar char="•"/>
            </a:pPr>
            <a:r>
              <a:rPr lang="en-US" sz="2800" dirty="0" smtClean="0"/>
              <a:t> </a:t>
            </a:r>
            <a:r>
              <a:rPr lang="el-GR" sz="2800" dirty="0" smtClean="0"/>
              <a:t>Αναγνώρισαν ότι άνθρωποι σε όλες τις χώρες έχουν ανάγκες υγείας που δεν έχουν αντιμετωπιστεί </a:t>
            </a:r>
            <a:endParaRPr lang="en-US" sz="2800" dirty="0" smtClean="0"/>
          </a:p>
          <a:p>
            <a:pPr>
              <a:buFont typeface="Arial" pitchFamily="34" charset="0"/>
              <a:buChar char="•"/>
            </a:pPr>
            <a:r>
              <a:rPr lang="el-GR" sz="2800" dirty="0" smtClean="0"/>
              <a:t>Η Π.Φ.Υ είναι η πλέον περιεκτική, αποδοτική και αποτελεσματική προσέγγιση για τη βελτίωση της σωματικής και ψυχικής υγείας αλλά και της κοινωνικής ευημερίας  των ανθρώπων </a:t>
            </a:r>
            <a:r>
              <a:rPr lang="en-US" sz="2800" dirty="0" smtClean="0"/>
              <a:t> </a:t>
            </a:r>
            <a:endParaRPr lang="el-GR" sz="2800" dirty="0" smtClean="0"/>
          </a:p>
          <a:p>
            <a:pPr>
              <a:buFont typeface="Arial" pitchFamily="34" charset="0"/>
              <a:buChar char="•"/>
            </a:pPr>
            <a:endParaRPr lang="el-GR" sz="2800" dirty="0"/>
          </a:p>
        </p:txBody>
      </p:sp>
      <p:sp>
        <p:nvSpPr>
          <p:cNvPr id="4" name="3 - Στρογγυλεμένο ορθογώνιο"/>
          <p:cNvSpPr/>
          <p:nvPr/>
        </p:nvSpPr>
        <p:spPr>
          <a:xfrm>
            <a:off x="0" y="6381328"/>
            <a:ext cx="9144000" cy="4766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https://www.who.int/docs/default-source/primary-health/declaration/gcphc-declaration.pdf</a:t>
            </a:r>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Διακήρυξη της  </a:t>
            </a:r>
            <a:r>
              <a:rPr lang="en-US" dirty="0" smtClean="0"/>
              <a:t>Astana </a:t>
            </a:r>
            <a:r>
              <a:rPr lang="el-GR" dirty="0" smtClean="0"/>
              <a:t/>
            </a:r>
            <a:br>
              <a:rPr lang="el-GR" dirty="0" smtClean="0"/>
            </a:br>
            <a:r>
              <a:rPr lang="en-US" dirty="0" smtClean="0"/>
              <a:t>2018</a:t>
            </a:r>
            <a:endParaRPr lang="el-GR" dirty="0"/>
          </a:p>
        </p:txBody>
      </p:sp>
      <p:pic>
        <p:nvPicPr>
          <p:cNvPr id="5" name="4 - Θέση περιεχομένου" descr="images.jpg  1.jpg"/>
          <p:cNvPicPr>
            <a:picLocks noGrp="1" noChangeAspect="1"/>
          </p:cNvPicPr>
          <p:nvPr>
            <p:ph sz="half" idx="1"/>
          </p:nvPr>
        </p:nvPicPr>
        <p:blipFill>
          <a:blip r:embed="rId2" cstate="print"/>
          <a:stretch>
            <a:fillRect/>
          </a:stretch>
        </p:blipFill>
        <p:spPr>
          <a:xfrm>
            <a:off x="0" y="1844824"/>
            <a:ext cx="4860032" cy="5013176"/>
          </a:xfrm>
        </p:spPr>
      </p:pic>
      <p:sp>
        <p:nvSpPr>
          <p:cNvPr id="4" name="3 - Θέση κειμένου"/>
          <p:cNvSpPr>
            <a:spLocks noGrp="1"/>
          </p:cNvSpPr>
          <p:nvPr>
            <p:ph type="body" sz="half" idx="2"/>
          </p:nvPr>
        </p:nvSpPr>
        <p:spPr/>
        <p:txBody>
          <a:bodyPr/>
          <a:lstStyle/>
          <a:p>
            <a:pPr algn="ctr">
              <a:buNone/>
            </a:pPr>
            <a:r>
              <a:rPr lang="el-GR" dirty="0" smtClean="0"/>
              <a:t> </a:t>
            </a:r>
            <a:r>
              <a:rPr lang="el-GR" sz="2400" dirty="0" smtClean="0"/>
              <a:t>Η Π.Φ.Υ είναι ο ακρογωνιαίος λίθος για την επίτευξη του στόχου για καθολική υγειονομική κάλυψη  ώστε όλοι οι άνθρωποι να έχουν ισότιμη πρόσβαση σε ποιοτική και αποτελεσματική υγειονομική περίθαλψη διασφαλίζοντας ότι η χρήση αυτών των υπηρεσιών δεν θα οδηγήσει σε οικονομική ένδεια </a:t>
            </a:r>
          </a:p>
          <a:p>
            <a:endParaRPr lang="el-GR" sz="2400" dirty="0" smtClean="0"/>
          </a:p>
          <a:p>
            <a:endParaRPr lang="el-GR"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Διακήρυξη της  </a:t>
            </a:r>
            <a:r>
              <a:rPr lang="en-US" dirty="0" smtClean="0"/>
              <a:t>Astana </a:t>
            </a:r>
            <a:r>
              <a:rPr lang="el-GR" dirty="0" smtClean="0"/>
              <a:t/>
            </a:r>
            <a:br>
              <a:rPr lang="el-GR" dirty="0" smtClean="0"/>
            </a:br>
            <a:r>
              <a:rPr lang="en-US" dirty="0" smtClean="0"/>
              <a:t>2018</a:t>
            </a:r>
            <a:endParaRPr lang="el-GR" dirty="0"/>
          </a:p>
        </p:txBody>
      </p:sp>
      <p:sp>
        <p:nvSpPr>
          <p:cNvPr id="4" name="3 - Θέση κειμένου"/>
          <p:cNvSpPr>
            <a:spLocks noGrp="1"/>
          </p:cNvSpPr>
          <p:nvPr>
            <p:ph idx="1"/>
          </p:nvPr>
        </p:nvSpPr>
        <p:spPr/>
        <p:txBody>
          <a:bodyPr/>
          <a:lstStyle/>
          <a:p>
            <a:r>
              <a:rPr lang="el-GR" dirty="0" smtClean="0"/>
              <a:t>Θα συνεχίσουν να αντιμετωπίζουν τα προβλήματα υγείας και τους πρόωρους θανάτους που προέρχονται από τη χρήση καπνού της κατάχρησης του αλκοόλ της ανθυγιεινής διατροφής και της μειωμένης  σωματικής άσκησης </a:t>
            </a:r>
          </a:p>
          <a:p>
            <a:r>
              <a:rPr lang="el-GR" dirty="0" smtClean="0"/>
              <a:t>Να μειώσουν την απώλεια ζωών από τους πολέμους τις φυσικές καταστροφές και τα ακραία καιρικά φαινόμενα </a:t>
            </a:r>
          </a:p>
          <a:p>
            <a:r>
              <a:rPr lang="el-GR" dirty="0" smtClean="0"/>
              <a:t>Να λαμβάνουν μέτρα εξάπλωσης των επιδημιών και μείωσης της μικροβιακής αντοχής  </a:t>
            </a:r>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Διακήρυξη της  </a:t>
            </a:r>
            <a:r>
              <a:rPr lang="en-US" dirty="0" smtClean="0"/>
              <a:t>Astana </a:t>
            </a:r>
            <a:r>
              <a:rPr lang="el-GR" dirty="0" smtClean="0"/>
              <a:t/>
            </a:r>
            <a:br>
              <a:rPr lang="el-GR" dirty="0" smtClean="0"/>
            </a:br>
            <a:r>
              <a:rPr lang="en-US" dirty="0" smtClean="0"/>
              <a:t>2018</a:t>
            </a:r>
            <a:endParaRPr lang="el-GR" dirty="0"/>
          </a:p>
        </p:txBody>
      </p:sp>
      <p:sp>
        <p:nvSpPr>
          <p:cNvPr id="3" name="2 - Θέση περιεχομένου"/>
          <p:cNvSpPr>
            <a:spLocks noGrp="1"/>
          </p:cNvSpPr>
          <p:nvPr>
            <p:ph idx="1"/>
          </p:nvPr>
        </p:nvSpPr>
        <p:spPr/>
        <p:txBody>
          <a:bodyPr/>
          <a:lstStyle/>
          <a:p>
            <a:r>
              <a:rPr lang="el-GR" dirty="0" smtClean="0"/>
              <a:t>Οι υπηρεσίες υγείας πρόληψης θεραπείας αποκατάστασης και παρηγορητικής φροντίδας πρέπει να είναι προσιτές σε όλους </a:t>
            </a:r>
          </a:p>
          <a:p>
            <a:r>
              <a:rPr lang="el-GR" dirty="0" smtClean="0"/>
              <a:t>Δεσμεύτηκαν για μηδενική ανοχή </a:t>
            </a:r>
          </a:p>
          <a:p>
            <a:pPr>
              <a:buFont typeface="Wingdings" pitchFamily="2" charset="2"/>
              <a:buChar char="ü"/>
            </a:pPr>
            <a:r>
              <a:rPr lang="el-GR" dirty="0" smtClean="0"/>
              <a:t>στην κατακερματισμένη ανασφαλή και φτωχή σε ποιότητα φροντίδα</a:t>
            </a:r>
          </a:p>
          <a:p>
            <a:pPr>
              <a:buFont typeface="Wingdings" pitchFamily="2" charset="2"/>
              <a:buChar char="ü"/>
            </a:pPr>
            <a:r>
              <a:rPr lang="el-GR" dirty="0" smtClean="0"/>
              <a:t> σε αναποτελεσματικές δαπάνες </a:t>
            </a:r>
          </a:p>
          <a:p>
            <a:pPr>
              <a:buFont typeface="Wingdings" pitchFamily="2" charset="2"/>
              <a:buChar char="ü"/>
            </a:pPr>
            <a:r>
              <a:rPr lang="el-GR" dirty="0" smtClean="0"/>
              <a:t> και στην αντιμετώπιση της έλλειψης  και της άνισης κατανομής των εργαζομένων στον τομέα της υγείας.</a:t>
            </a:r>
          </a:p>
          <a:p>
            <a:pPr>
              <a:buFont typeface="Wingdings" pitchFamily="2" charset="2"/>
              <a:buChar char="ü"/>
            </a:pPr>
            <a:endParaRPr lang="el-GR" dirty="0" smtClean="0"/>
          </a:p>
          <a:p>
            <a:pPr>
              <a:buNone/>
            </a:pPr>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Η Ελλάδα στην </a:t>
            </a:r>
            <a:r>
              <a:rPr lang="en-US" dirty="0" smtClean="0"/>
              <a:t>Astana </a:t>
            </a:r>
            <a:r>
              <a:rPr lang="el-GR" dirty="0" smtClean="0"/>
              <a:t>  </a:t>
            </a:r>
            <a:endParaRPr lang="el-GR" dirty="0"/>
          </a:p>
        </p:txBody>
      </p:sp>
      <p:sp>
        <p:nvSpPr>
          <p:cNvPr id="7" name="6 - Θέση περιεχομένου"/>
          <p:cNvSpPr>
            <a:spLocks noGrp="1"/>
          </p:cNvSpPr>
          <p:nvPr>
            <p:ph idx="1"/>
          </p:nvPr>
        </p:nvSpPr>
        <p:spPr/>
        <p:txBody>
          <a:bodyPr/>
          <a:lstStyle/>
          <a:p>
            <a:pPr algn="ctr">
              <a:buNone/>
            </a:pPr>
            <a:r>
              <a:rPr lang="en-US" sz="2800" dirty="0" smtClean="0">
                <a:effectLst/>
              </a:rPr>
              <a:t>   </a:t>
            </a:r>
            <a:r>
              <a:rPr lang="el-GR" sz="2800" dirty="0" smtClean="0">
                <a:effectLst/>
              </a:rPr>
              <a:t>«</a:t>
            </a:r>
            <a:r>
              <a:rPr lang="el-GR" dirty="0" smtClean="0">
                <a:effectLst/>
              </a:rPr>
              <a:t>Το </a:t>
            </a:r>
            <a:r>
              <a:rPr lang="el-GR" dirty="0" smtClean="0">
                <a:effectLst/>
              </a:rPr>
              <a:t>στοίχημα σήμερα, μετά τη λήξη </a:t>
            </a:r>
            <a:r>
              <a:rPr lang="el-GR" dirty="0" smtClean="0"/>
              <a:t>του  προγράμματος δημοσιονομικής πειθαρχίας,  είναι να υπερβούμε σταδιακά  τους περιορισμούς της  λιτότητας  και να εγγυηθούμε ότι η καθολική   κάλυψη  δεν θα είναι ένα τυπικό αλλά ένα ουσιαστικό δικαίωμα των πολιτών της χώρας </a:t>
            </a:r>
            <a:r>
              <a:rPr lang="el-GR" dirty="0" smtClean="0"/>
              <a:t>μας</a:t>
            </a:r>
            <a:r>
              <a:rPr lang="el-GR" dirty="0" smtClean="0"/>
              <a:t>»</a:t>
            </a:r>
            <a:r>
              <a:rPr lang="el-GR" dirty="0" smtClean="0"/>
              <a:t> </a:t>
            </a:r>
            <a:endParaRPr lang="en-US" dirty="0" smtClean="0"/>
          </a:p>
          <a:p>
            <a:pPr algn="ctr">
              <a:buNone/>
            </a:pPr>
            <a:endParaRPr lang="en-US" dirty="0" smtClean="0"/>
          </a:p>
          <a:p>
            <a:pPr algn="ctr">
              <a:buNone/>
            </a:pPr>
            <a:endParaRPr lang="el-GR" dirty="0" smtClean="0"/>
          </a:p>
        </p:txBody>
      </p:sp>
      <p:sp>
        <p:nvSpPr>
          <p:cNvPr id="5" name="4 - Ορθογώνιο"/>
          <p:cNvSpPr/>
          <p:nvPr/>
        </p:nvSpPr>
        <p:spPr>
          <a:xfrm>
            <a:off x="6228184" y="6165304"/>
            <a:ext cx="2915816" cy="6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Ξάνθος Α.</a:t>
            </a:r>
          </a:p>
          <a:p>
            <a:pPr algn="ctr"/>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Ελλάδα στην </a:t>
            </a:r>
            <a:r>
              <a:rPr lang="en-US" dirty="0" smtClean="0"/>
              <a:t>Astana </a:t>
            </a:r>
            <a:endParaRPr lang="el-GR" dirty="0"/>
          </a:p>
        </p:txBody>
      </p:sp>
      <p:sp>
        <p:nvSpPr>
          <p:cNvPr id="3" name="2 - Θέση περιεχομένου"/>
          <p:cNvSpPr>
            <a:spLocks noGrp="1"/>
          </p:cNvSpPr>
          <p:nvPr>
            <p:ph idx="1"/>
          </p:nvPr>
        </p:nvSpPr>
        <p:spPr/>
        <p:txBody>
          <a:bodyPr/>
          <a:lstStyle/>
          <a:p>
            <a:pPr algn="just">
              <a:buNone/>
            </a:pPr>
            <a:r>
              <a:rPr lang="en-US" dirty="0" smtClean="0"/>
              <a:t>   </a:t>
            </a:r>
            <a:r>
              <a:rPr lang="el-GR" dirty="0" smtClean="0"/>
              <a:t>«Ήδη </a:t>
            </a:r>
            <a:r>
              <a:rPr lang="el-GR" dirty="0" smtClean="0"/>
              <a:t>τα βήματα προς το στόχο της ισότητας στην Υγεία  είναι μετρήσιμα: έχουμε τις πρώτες </a:t>
            </a:r>
            <a:r>
              <a:rPr lang="el-GR" u="sng" dirty="0" smtClean="0"/>
              <a:t>ενδείξεις σημαντικής μείωσης των ανικανοποίητων ιατρικών αναγκών,  κυρίως για λόγους  οικονομικούς,    οι οποίες  από 4,1% στο σύνολο του πληθυσμού το 2009 έφτασαν στο 14,4% το 2016 και  υποχώρησαν στο 10,9% το 2017, μετά το νόμο για τους </a:t>
            </a:r>
            <a:r>
              <a:rPr lang="el-GR" u="sng" dirty="0" smtClean="0"/>
              <a:t>ανασφάλιστους</a:t>
            </a:r>
            <a:r>
              <a:rPr lang="el-GR" u="sng" dirty="0" smtClean="0"/>
              <a:t>»</a:t>
            </a:r>
            <a:endParaRPr lang="el-GR" dirty="0" smtClean="0"/>
          </a:p>
          <a:p>
            <a:pPr>
              <a:buNone/>
            </a:pPr>
            <a:endParaRPr lang="el-GR" dirty="0"/>
          </a:p>
        </p:txBody>
      </p:sp>
      <p:sp>
        <p:nvSpPr>
          <p:cNvPr id="5" name="4 - Ορθογώνιο"/>
          <p:cNvSpPr/>
          <p:nvPr/>
        </p:nvSpPr>
        <p:spPr>
          <a:xfrm>
            <a:off x="7164288" y="6309320"/>
            <a:ext cx="1979712"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Ξάνθος Α.</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sz="4000" dirty="0" smtClean="0"/>
              <a:t>Florence Nightingale</a:t>
            </a:r>
            <a:endParaRPr lang="el-GR" sz="4000" dirty="0"/>
          </a:p>
        </p:txBody>
      </p:sp>
      <p:sp>
        <p:nvSpPr>
          <p:cNvPr id="4" name="3 - Θέση κειμένου"/>
          <p:cNvSpPr>
            <a:spLocks noGrp="1"/>
          </p:cNvSpPr>
          <p:nvPr>
            <p:ph type="body" sz="half" idx="2"/>
          </p:nvPr>
        </p:nvSpPr>
        <p:spPr/>
        <p:txBody>
          <a:bodyPr/>
          <a:lstStyle/>
          <a:p>
            <a:pPr algn="ctr"/>
            <a:r>
              <a:rPr lang="en-US" sz="4000" dirty="0" smtClean="0"/>
              <a:t>1820-1910</a:t>
            </a:r>
            <a:endParaRPr lang="el-GR" sz="4000" dirty="0" smtClean="0"/>
          </a:p>
          <a:p>
            <a:endParaRPr lang="el-GR" dirty="0"/>
          </a:p>
        </p:txBody>
      </p:sp>
      <p:pic>
        <p:nvPicPr>
          <p:cNvPr id="5" name="8 - Θέση εικόνας" descr="FlorenceNightingale.jpg"/>
          <p:cNvPicPr>
            <a:picLocks noGrp="1" noChangeAspect="1"/>
          </p:cNvPicPr>
          <p:nvPr>
            <p:ph type="pic" idx="1"/>
          </p:nvPr>
        </p:nvPicPr>
        <p:blipFill>
          <a:blip r:embed="rId2" cstate="print"/>
          <a:srcRect l="12366" r="12366"/>
          <a:stretch>
            <a:fillRect/>
          </a:stretch>
        </p:blip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Ελλάδα στην </a:t>
            </a:r>
            <a:r>
              <a:rPr lang="en-US" dirty="0" smtClean="0"/>
              <a:t>Astana </a:t>
            </a:r>
            <a:endParaRPr lang="el-GR" dirty="0"/>
          </a:p>
        </p:txBody>
      </p:sp>
      <p:sp>
        <p:nvSpPr>
          <p:cNvPr id="3" name="2 - Θέση περιεχομένου"/>
          <p:cNvSpPr>
            <a:spLocks noGrp="1"/>
          </p:cNvSpPr>
          <p:nvPr>
            <p:ph idx="1"/>
          </p:nvPr>
        </p:nvSpPr>
        <p:spPr/>
        <p:txBody>
          <a:bodyPr/>
          <a:lstStyle/>
          <a:p>
            <a:pPr algn="ctr">
              <a:buNone/>
            </a:pPr>
            <a:r>
              <a:rPr lang="en-US" dirty="0" smtClean="0"/>
              <a:t>   </a:t>
            </a:r>
            <a:r>
              <a:rPr lang="el-GR" dirty="0" smtClean="0"/>
              <a:t>«Η </a:t>
            </a:r>
            <a:r>
              <a:rPr lang="el-GR" dirty="0" smtClean="0"/>
              <a:t>ισχυρή πολιτική δέσμευση στην καθολική κάλυψη και την Ισότητα στην Υγεία ενδυναμώνει την  κοινωνική  αλληλεγγύη,  συνοχή και αξιοπρέπεια,   συμβάλλει στη βιώσιμη  ανάπτυξη και κοινωνική ευημερία,  αποτελεί κρίσιμη προϋπόθεση   για το Κράτος Δικαίου και τη </a:t>
            </a:r>
            <a:r>
              <a:rPr lang="el-GR" dirty="0" smtClean="0"/>
              <a:t>Δημοκρατία»</a:t>
            </a:r>
            <a:endParaRPr lang="el-GR" dirty="0"/>
          </a:p>
        </p:txBody>
      </p:sp>
      <p:sp>
        <p:nvSpPr>
          <p:cNvPr id="4" name="3 - Ορθογώνιο"/>
          <p:cNvSpPr/>
          <p:nvPr/>
        </p:nvSpPr>
        <p:spPr>
          <a:xfrm>
            <a:off x="6804248" y="6237312"/>
            <a:ext cx="2339752" cy="62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Ξάνθος Α.</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Καθολική κάλυψη υγείας και Νοσηλευτική </a:t>
            </a:r>
            <a:endParaRPr lang="el-GR" dirty="0"/>
          </a:p>
        </p:txBody>
      </p:sp>
      <p:sp>
        <p:nvSpPr>
          <p:cNvPr id="3" name="2 - Θέση περιεχομένου"/>
          <p:cNvSpPr>
            <a:spLocks noGrp="1"/>
          </p:cNvSpPr>
          <p:nvPr>
            <p:ph idx="1"/>
          </p:nvPr>
        </p:nvSpPr>
        <p:spPr/>
        <p:txBody>
          <a:bodyPr/>
          <a:lstStyle/>
          <a:p>
            <a:pPr algn="ctr">
              <a:buNone/>
            </a:pPr>
            <a:r>
              <a:rPr lang="el-GR" i="1" dirty="0" smtClean="0"/>
              <a:t>«Η Νοσηλευτική περιλαμβάνει την αυτόνομη και τη </a:t>
            </a:r>
            <a:r>
              <a:rPr lang="el-GR" i="1" dirty="0" err="1" smtClean="0"/>
              <a:t>συνεργασιακή</a:t>
            </a:r>
            <a:r>
              <a:rPr lang="el-GR" i="1" dirty="0" smtClean="0"/>
              <a:t> φροντίδα των ατόμων όλων των ηλικιών , οικογενειών, ομάδων και κοινοτήτων, ασθενών ή υγιών και σε όλες τις καταστάσεις και συνθήκες. Περιλαμβάνει επίσης την προαγωγή της υγείας την πρόληψη των ασθενειών και τη φροντίδα των πασχόντων, των ανάπηρων και των ατόμων που πεθαίνουν».  </a:t>
            </a:r>
          </a:p>
          <a:p>
            <a:pPr>
              <a:buNone/>
            </a:pPr>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Καθολική κάλυψη υγείας και Νοσηλευτική </a:t>
            </a:r>
            <a:endParaRPr lang="el-GR" dirty="0"/>
          </a:p>
        </p:txBody>
      </p:sp>
      <p:sp>
        <p:nvSpPr>
          <p:cNvPr id="3" name="2 - Θέση περιεχομένου"/>
          <p:cNvSpPr>
            <a:spLocks noGrp="1"/>
          </p:cNvSpPr>
          <p:nvPr>
            <p:ph idx="1"/>
          </p:nvPr>
        </p:nvSpPr>
        <p:spPr/>
        <p:txBody>
          <a:bodyPr/>
          <a:lstStyle/>
          <a:p>
            <a:pPr algn="ctr" eaLnBrk="1" hangingPunct="1">
              <a:lnSpc>
                <a:spcPct val="90000"/>
              </a:lnSpc>
              <a:buFontTx/>
              <a:buNone/>
              <a:defRPr/>
            </a:pPr>
            <a:r>
              <a:rPr lang="el-GR" dirty="0" smtClean="0"/>
              <a:t>«Στόχοι της είναι η τοποθέτηση του ασθενούς στην καλύτερη θέση που θα επιτρέψει στη φύση να δράσει επάνω του αποκαθιστώντας την υγεία του , η προαγωγή της προσαρμοστικότητας του ατόμου η εγκατάσταση μιας αλληλεπιδραστικής σχέσης μεταξύ νοσηλευτή και ασθενούς που θα εξασφαλίζει την επίτευξη των αμοιβαία συμφωνηθέντων και τέλος η αποκατάσταση της αρμονίας μεταξύ ατόμου και περιβάλλοντος»</a:t>
            </a:r>
            <a:endParaRPr lang="en-US" dirty="0" smtClean="0"/>
          </a:p>
          <a:p>
            <a:pPr eaLnBrk="1" hangingPunct="1">
              <a:lnSpc>
                <a:spcPct val="90000"/>
              </a:lnSpc>
              <a:buFontTx/>
              <a:buNone/>
              <a:defRPr/>
            </a:pPr>
            <a:endParaRPr lang="en-US" dirty="0" smtClean="0"/>
          </a:p>
          <a:p>
            <a:pPr algn="r" eaLnBrk="1" hangingPunct="1">
              <a:lnSpc>
                <a:spcPct val="90000"/>
              </a:lnSpc>
              <a:buFontTx/>
              <a:buNone/>
              <a:defRPr/>
            </a:pPr>
            <a:r>
              <a:rPr lang="el-GR" dirty="0" smtClean="0"/>
              <a:t> </a:t>
            </a:r>
            <a:r>
              <a:rPr lang="en-US" dirty="0" smtClean="0">
                <a:solidFill>
                  <a:srgbClr val="008000"/>
                </a:solidFill>
              </a:rPr>
              <a:t>Wagner 1986</a:t>
            </a:r>
            <a:endParaRPr lang="el-GR" dirty="0" smtClean="0">
              <a:solidFill>
                <a:srgbClr val="008000"/>
              </a:solidFill>
            </a:endParaRPr>
          </a:p>
          <a:p>
            <a:pPr eaLnBrk="1" hangingPunct="1">
              <a:lnSpc>
                <a:spcPct val="90000"/>
              </a:lnSpc>
              <a:defRPr/>
            </a:pPr>
            <a:endParaRPr lang="el-GR" dirty="0" smtClean="0"/>
          </a:p>
          <a:p>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Παγκόσμιες προκλήσεις στον τομέα της υγείας  </a:t>
            </a:r>
            <a:endParaRPr lang="el-GR" dirty="0"/>
          </a:p>
        </p:txBody>
      </p:sp>
      <p:sp>
        <p:nvSpPr>
          <p:cNvPr id="3" name="2 - Θέση περιεχομένου"/>
          <p:cNvSpPr>
            <a:spLocks noGrp="1"/>
          </p:cNvSpPr>
          <p:nvPr>
            <p:ph idx="1"/>
          </p:nvPr>
        </p:nvSpPr>
        <p:spPr/>
        <p:txBody>
          <a:bodyPr/>
          <a:lstStyle/>
          <a:p>
            <a:r>
              <a:rPr lang="el-GR" dirty="0" smtClean="0"/>
              <a:t>Ασθένειες που γνωρίζουμε και που δεν γνωρίζουμε Επιδημίες Πανδημίες </a:t>
            </a:r>
          </a:p>
          <a:p>
            <a:r>
              <a:rPr lang="el-GR" dirty="0" smtClean="0"/>
              <a:t>Μη μεταδοτικές ασθένειες </a:t>
            </a:r>
          </a:p>
          <a:p>
            <a:r>
              <a:rPr lang="el-GR" dirty="0" smtClean="0"/>
              <a:t> Παροχή ποιοτικής φροντίδας </a:t>
            </a:r>
          </a:p>
          <a:p>
            <a:r>
              <a:rPr lang="el-GR" dirty="0" smtClean="0"/>
              <a:t>Η μετανάστευση </a:t>
            </a:r>
          </a:p>
          <a:p>
            <a:r>
              <a:rPr lang="el-GR" dirty="0" smtClean="0"/>
              <a:t> Η ψυχική μας υγεία και ευεξία </a:t>
            </a:r>
          </a:p>
          <a:p>
            <a:r>
              <a:rPr lang="el-GR" dirty="0" smtClean="0"/>
              <a:t> Επιπτώσεις της βίας στην υγεία </a:t>
            </a:r>
          </a:p>
          <a:p>
            <a:endParaRPr lang="el-GR" dirty="0" smtClean="0"/>
          </a:p>
          <a:p>
            <a:pPr>
              <a:buNone/>
            </a:pPr>
            <a:endParaRPr lang="el-GR" dirty="0" smtClean="0"/>
          </a:p>
          <a:p>
            <a:endParaRPr lang="el-G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Πρόκληση 1</a:t>
            </a:r>
            <a:r>
              <a:rPr lang="en-US" dirty="0" smtClean="0"/>
              <a:t/>
            </a:r>
            <a:br>
              <a:rPr lang="en-US" dirty="0" smtClean="0"/>
            </a:br>
            <a:r>
              <a:rPr lang="el-GR" dirty="0" smtClean="0"/>
              <a:t>Επιδημίες Πανδημίες </a:t>
            </a:r>
            <a:endParaRPr lang="el-GR" dirty="0"/>
          </a:p>
        </p:txBody>
      </p:sp>
      <p:sp>
        <p:nvSpPr>
          <p:cNvPr id="3" name="2 - Θέση περιεχομένου"/>
          <p:cNvSpPr>
            <a:spLocks noGrp="1"/>
          </p:cNvSpPr>
          <p:nvPr>
            <p:ph idx="1"/>
          </p:nvPr>
        </p:nvSpPr>
        <p:spPr/>
        <p:txBody>
          <a:bodyPr/>
          <a:lstStyle/>
          <a:p>
            <a:r>
              <a:rPr lang="el-GR" dirty="0" smtClean="0"/>
              <a:t>Αύξηση των ασθενειών επιδημιών που μεταδίδονται μέσω των ζώων </a:t>
            </a:r>
          </a:p>
          <a:p>
            <a:r>
              <a:rPr lang="el-GR" dirty="0" smtClean="0"/>
              <a:t>Αύξηση  της </a:t>
            </a:r>
            <a:r>
              <a:rPr lang="el-GR" dirty="0" err="1" smtClean="0"/>
              <a:t>αντιμικροβιακής</a:t>
            </a:r>
            <a:r>
              <a:rPr lang="el-GR" dirty="0" smtClean="0"/>
              <a:t> αντοχής </a:t>
            </a:r>
          </a:p>
          <a:p>
            <a:r>
              <a:rPr lang="el-GR" dirty="0" smtClean="0"/>
              <a:t> Ταχεία μετάδοση των λοιμωδών νόσων </a:t>
            </a:r>
          </a:p>
          <a:p>
            <a:r>
              <a:rPr lang="el-GR" dirty="0" smtClean="0"/>
              <a:t> </a:t>
            </a:r>
            <a:r>
              <a:rPr lang="el-GR" dirty="0" err="1" smtClean="0"/>
              <a:t>Βιοτρομοκρατία</a:t>
            </a:r>
            <a:r>
              <a:rPr lang="el-GR" dirty="0" smtClean="0"/>
              <a:t>  </a:t>
            </a:r>
          </a:p>
          <a:p>
            <a:r>
              <a:rPr lang="el-GR" dirty="0" smtClean="0"/>
              <a:t> Αδύναμα συστήματα υγείας </a:t>
            </a:r>
          </a:p>
          <a:p>
            <a:endParaRPr lang="el-GR" dirty="0" smtClean="0"/>
          </a:p>
          <a:p>
            <a:endParaRPr lang="el-G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354162"/>
          </a:xfrm>
        </p:spPr>
        <p:txBody>
          <a:bodyPr/>
          <a:lstStyle/>
          <a:p>
            <a:r>
              <a:rPr lang="el-GR" dirty="0" smtClean="0"/>
              <a:t>Πρόκληση 1 </a:t>
            </a:r>
            <a:br>
              <a:rPr lang="el-GR" dirty="0" smtClean="0"/>
            </a:br>
            <a:r>
              <a:rPr lang="el-GR" dirty="0" smtClean="0"/>
              <a:t>Επιδημίες Πανδημίες </a:t>
            </a:r>
            <a:endParaRPr lang="el-GR" dirty="0"/>
          </a:p>
        </p:txBody>
      </p:sp>
      <p:pic>
        <p:nvPicPr>
          <p:cNvPr id="4" name="3 - Θέση περιεχομένου" descr="SARS2003_4_8.jpg"/>
          <p:cNvPicPr>
            <a:picLocks noGrp="1" noChangeAspect="1"/>
          </p:cNvPicPr>
          <p:nvPr>
            <p:ph idx="1"/>
          </p:nvPr>
        </p:nvPicPr>
        <p:blipFill>
          <a:blip r:embed="rId2" cstate="print"/>
          <a:stretch>
            <a:fillRect/>
          </a:stretch>
        </p:blipFill>
        <p:spPr>
          <a:xfrm>
            <a:off x="0" y="1628800"/>
            <a:ext cx="9144000" cy="5229200"/>
          </a:xfrm>
        </p:spPr>
      </p:pic>
      <p:sp>
        <p:nvSpPr>
          <p:cNvPr id="5" name="4 - Στρογγυλεμένο ορθογώνιο"/>
          <p:cNvSpPr/>
          <p:nvPr/>
        </p:nvSpPr>
        <p:spPr>
          <a:xfrm>
            <a:off x="2555776" y="2636912"/>
            <a:ext cx="4320480" cy="18722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Δεν ξέρουμε πότε και από πού θα ξεκινήσει μια επιδημία εκείνο όμως που είναι σίγουρο  είναι  ότι έρθει .</a:t>
            </a:r>
            <a:endParaRPr lang="en-US" dirty="0" smtClean="0"/>
          </a:p>
          <a:p>
            <a:pPr algn="ctr"/>
            <a:r>
              <a:rPr lang="en-US" dirty="0" smtClean="0"/>
              <a:t>www.cdc.org</a:t>
            </a:r>
            <a:r>
              <a:rPr lang="el-GR" dirty="0" smtClean="0"/>
              <a:t> </a:t>
            </a:r>
          </a:p>
          <a:p>
            <a:pPr algn="ctr"/>
            <a:endParaRPr lang="el-G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Πρόκληση 1 </a:t>
            </a:r>
            <a:br>
              <a:rPr lang="el-GR" dirty="0" smtClean="0"/>
            </a:br>
            <a:r>
              <a:rPr lang="el-GR" dirty="0" smtClean="0"/>
              <a:t>Επιδημίες Πανδημίες </a:t>
            </a:r>
            <a:endParaRPr lang="el-GR" dirty="0"/>
          </a:p>
        </p:txBody>
      </p:sp>
      <p:pic>
        <p:nvPicPr>
          <p:cNvPr id="6" name="5 - Θέση περιεχομένου" descr="pandimia-thumb-large.jpg"/>
          <p:cNvPicPr>
            <a:picLocks noGrp="1" noChangeAspect="1"/>
          </p:cNvPicPr>
          <p:nvPr>
            <p:ph idx="1"/>
          </p:nvPr>
        </p:nvPicPr>
        <p:blipFill>
          <a:blip r:embed="rId2" cstate="print"/>
          <a:stretch>
            <a:fillRect/>
          </a:stretch>
        </p:blipFill>
        <p:spPr>
          <a:xfrm>
            <a:off x="0" y="1600200"/>
            <a:ext cx="9144000" cy="5257800"/>
          </a:xfrm>
        </p:spPr>
      </p:pic>
      <p:sp>
        <p:nvSpPr>
          <p:cNvPr id="7" name="6 - Έλλειψη"/>
          <p:cNvSpPr/>
          <p:nvPr/>
        </p:nvSpPr>
        <p:spPr>
          <a:xfrm>
            <a:off x="2123728" y="2276872"/>
            <a:ext cx="4968552" cy="33123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Η ισπανική γρίπη του 1918  προκάλεσε 50-100  εκ θανάτους </a:t>
            </a:r>
          </a:p>
          <a:p>
            <a:pPr algn="ctr"/>
            <a:r>
              <a:rPr lang="el-GR" dirty="0" smtClean="0"/>
              <a:t>Και μόλυνε πάνω από 500.000.000  ανθρώπους    </a:t>
            </a:r>
            <a:endParaRPr lang="el-G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Πρόκληση 1 </a:t>
            </a:r>
            <a:br>
              <a:rPr lang="el-GR" dirty="0" smtClean="0"/>
            </a:br>
            <a:r>
              <a:rPr lang="el-GR" dirty="0" smtClean="0"/>
              <a:t>Επιδημίες Πανδημίες </a:t>
            </a:r>
            <a:endParaRPr lang="el-GR" dirty="0"/>
          </a:p>
        </p:txBody>
      </p:sp>
      <p:pic>
        <p:nvPicPr>
          <p:cNvPr id="6" name="5 - Θέση περιεχομένου" descr="2--3.jpg"/>
          <p:cNvPicPr>
            <a:picLocks noGrp="1" noChangeAspect="1"/>
          </p:cNvPicPr>
          <p:nvPr>
            <p:ph idx="1"/>
          </p:nvPr>
        </p:nvPicPr>
        <p:blipFill>
          <a:blip r:embed="rId2" cstate="print"/>
          <a:stretch>
            <a:fillRect/>
          </a:stretch>
        </p:blipFill>
        <p:spPr>
          <a:xfrm>
            <a:off x="0" y="1368152"/>
            <a:ext cx="9144000" cy="5517232"/>
          </a:xfrm>
        </p:spPr>
      </p:pic>
      <p:sp>
        <p:nvSpPr>
          <p:cNvPr id="7" name="6 - Έλλειψη"/>
          <p:cNvSpPr/>
          <p:nvPr/>
        </p:nvSpPr>
        <p:spPr>
          <a:xfrm>
            <a:off x="2123728" y="1844824"/>
            <a:ext cx="3816424" cy="31683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 Χρόνος μετάδοσης    της  ισπανικής γρίπης  18  μήνες </a:t>
            </a:r>
          </a:p>
          <a:p>
            <a:pPr algn="ctr"/>
            <a:r>
              <a:rPr lang="el-GR" dirty="0" smtClean="0"/>
              <a:t>Σήμερα υπολογίζεται σε 36 ώρες   </a:t>
            </a:r>
            <a:endParaRPr lang="el-G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Πρόκληση 1 </a:t>
            </a:r>
            <a:br>
              <a:rPr lang="el-GR" dirty="0" smtClean="0"/>
            </a:br>
            <a:r>
              <a:rPr lang="el-GR" dirty="0" smtClean="0"/>
              <a:t>Επιδημίες Πανδημίες </a:t>
            </a:r>
            <a:endParaRPr lang="el-GR" dirty="0"/>
          </a:p>
        </p:txBody>
      </p:sp>
      <p:pic>
        <p:nvPicPr>
          <p:cNvPr id="6" name="5 - Θέση περιεχομένου" descr="liberia-boys-discharge-630.jpg"/>
          <p:cNvPicPr>
            <a:picLocks noGrp="1" noChangeAspect="1"/>
          </p:cNvPicPr>
          <p:nvPr>
            <p:ph sz="half" idx="1"/>
          </p:nvPr>
        </p:nvPicPr>
        <p:blipFill>
          <a:blip r:embed="rId2" cstate="print"/>
          <a:stretch>
            <a:fillRect/>
          </a:stretch>
        </p:blipFill>
        <p:spPr>
          <a:xfrm>
            <a:off x="467544" y="1484784"/>
            <a:ext cx="4176464" cy="4680520"/>
          </a:xfrm>
        </p:spPr>
      </p:pic>
      <p:sp>
        <p:nvSpPr>
          <p:cNvPr id="7" name="6 - Θέση κειμένου"/>
          <p:cNvSpPr>
            <a:spLocks noGrp="1"/>
          </p:cNvSpPr>
          <p:nvPr>
            <p:ph type="body" sz="half" idx="2"/>
          </p:nvPr>
        </p:nvSpPr>
        <p:spPr/>
        <p:txBody>
          <a:bodyPr/>
          <a:lstStyle/>
          <a:p>
            <a:r>
              <a:rPr lang="el-GR" sz="2800" dirty="0" smtClean="0"/>
              <a:t>Το κόστος μιας πανδημίας υπολογίζεται στα 600 δις </a:t>
            </a:r>
          </a:p>
          <a:p>
            <a:r>
              <a:rPr lang="el-GR" sz="2800" dirty="0" smtClean="0"/>
              <a:t> Η ανάκαμψη των χωρών που πλήττονται είναι αργή μακροχρόνια </a:t>
            </a:r>
          </a:p>
          <a:p>
            <a:r>
              <a:rPr lang="el-GR" sz="2800" dirty="0" smtClean="0"/>
              <a:t>Το κόστος της αντιμετώπισης  </a:t>
            </a:r>
            <a:r>
              <a:rPr lang="en-US" sz="2800" dirty="0" smtClean="0"/>
              <a:t>Ebola </a:t>
            </a:r>
            <a:r>
              <a:rPr lang="el-GR" sz="2800" dirty="0" smtClean="0"/>
              <a:t> ήταν 1,6 δις μόνο  κατά το 2014</a:t>
            </a:r>
            <a:r>
              <a:rPr lang="en-US" sz="2800" dirty="0" smtClean="0"/>
              <a:t> </a:t>
            </a:r>
            <a:r>
              <a:rPr lang="el-GR" sz="2800" dirty="0" smtClean="0"/>
              <a:t>. </a:t>
            </a:r>
            <a:endParaRPr lang="el-GR"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210146"/>
          </a:xfrm>
        </p:spPr>
        <p:txBody>
          <a:bodyPr/>
          <a:lstStyle/>
          <a:p>
            <a:r>
              <a:rPr lang="el-GR" dirty="0" smtClean="0"/>
              <a:t>Πρόκληση 1 </a:t>
            </a:r>
            <a:br>
              <a:rPr lang="el-GR" dirty="0" smtClean="0"/>
            </a:br>
            <a:r>
              <a:rPr lang="el-GR" dirty="0" smtClean="0"/>
              <a:t>Επιδημίες Πανδημίες </a:t>
            </a:r>
            <a:endParaRPr lang="el-GR" dirty="0"/>
          </a:p>
        </p:txBody>
      </p:sp>
      <p:pic>
        <p:nvPicPr>
          <p:cNvPr id="4" name="3 - Θέση περιεχομένου" descr="H1N1map20090601.jpg"/>
          <p:cNvPicPr>
            <a:picLocks noGrp="1" noChangeAspect="1"/>
          </p:cNvPicPr>
          <p:nvPr>
            <p:ph idx="1"/>
          </p:nvPr>
        </p:nvPicPr>
        <p:blipFill>
          <a:blip r:embed="rId2" cstate="print"/>
          <a:stretch>
            <a:fillRect/>
          </a:stretch>
        </p:blipFill>
        <p:spPr>
          <a:xfrm>
            <a:off x="0" y="1529408"/>
            <a:ext cx="9144000" cy="5328592"/>
          </a:xfrm>
        </p:spPr>
      </p:pic>
      <p:sp>
        <p:nvSpPr>
          <p:cNvPr id="6" name="5 - Έλλειψη"/>
          <p:cNvSpPr/>
          <p:nvPr/>
        </p:nvSpPr>
        <p:spPr>
          <a:xfrm>
            <a:off x="1619672" y="1844824"/>
            <a:ext cx="4392488" cy="30243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a:t>
            </a:r>
          </a:p>
          <a:p>
            <a:pPr algn="ctr"/>
            <a:endParaRPr lang="el-GR" dirty="0"/>
          </a:p>
          <a:p>
            <a:pPr algn="ctr"/>
            <a:endParaRPr lang="el-GR" dirty="0" smtClean="0"/>
          </a:p>
          <a:p>
            <a:pPr algn="ctr"/>
            <a:r>
              <a:rPr lang="el-GR" sz="2400" dirty="0" smtClean="0"/>
              <a:t>Οι  χώρες  δεν είναι έτοιμες    για την αντιμετώπιση  των επιδημιών</a:t>
            </a:r>
          </a:p>
          <a:p>
            <a:pPr algn="ctr"/>
            <a:endParaRPr lang="el-GR" dirty="0" smtClean="0"/>
          </a:p>
          <a:p>
            <a:pPr algn="ctr"/>
            <a:endParaRPr lang="el-GR" dirty="0" smtClean="0"/>
          </a:p>
          <a:p>
            <a:pPr algn="ctr"/>
            <a:r>
              <a:rPr lang="en-US" dirty="0" smtClean="0"/>
              <a:t>www.preventepidemics.org</a:t>
            </a:r>
            <a:r>
              <a:rPr lang="en-US" dirty="0"/>
              <a:t>.</a:t>
            </a:r>
            <a:r>
              <a:rPr lang="en-US" dirty="0" smtClean="0"/>
              <a:t> </a:t>
            </a:r>
            <a:br>
              <a:rPr lang="en-US" dirty="0" smtClean="0"/>
            </a:br>
            <a:endParaRPr lang="el-GR" dirty="0" smtClean="0"/>
          </a:p>
          <a:p>
            <a:pPr algn="ctr"/>
            <a:r>
              <a:rPr lang="el-GR" dirty="0" smtClean="0"/>
              <a:t>  </a:t>
            </a:r>
          </a:p>
          <a:p>
            <a:pPr algn="ct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Στρογγυλεμένο ορθογώνιο"/>
          <p:cNvSpPr/>
          <p:nvPr/>
        </p:nvSpPr>
        <p:spPr>
          <a:xfrm>
            <a:off x="2195513" y="1628775"/>
            <a:ext cx="4608512" cy="36718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4000" dirty="0"/>
              <a:t>«</a:t>
            </a:r>
            <a:r>
              <a:rPr lang="el-GR" sz="4000" i="1" dirty="0"/>
              <a:t>Λαός που δεν γνωρίζει το παρελθόν του δεν μπορεί να οικοδομήσει το μέλλον του</a:t>
            </a:r>
            <a:r>
              <a:rPr lang="el-GR" sz="4000" dirty="0"/>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Πρόκληση 1 </a:t>
            </a:r>
            <a:br>
              <a:rPr lang="el-GR" dirty="0" smtClean="0"/>
            </a:br>
            <a:r>
              <a:rPr lang="el-GR" dirty="0" smtClean="0"/>
              <a:t>Επιδημίες Πανδημίες </a:t>
            </a:r>
            <a:endParaRPr lang="el-GR" dirty="0"/>
          </a:p>
        </p:txBody>
      </p:sp>
      <p:pic>
        <p:nvPicPr>
          <p:cNvPr id="7" name="6 - Θέση περιεχομένου" descr="1--4.jpg"/>
          <p:cNvPicPr>
            <a:picLocks noGrp="1" noChangeAspect="1"/>
          </p:cNvPicPr>
          <p:nvPr>
            <p:ph idx="1"/>
          </p:nvPr>
        </p:nvPicPr>
        <p:blipFill>
          <a:blip r:embed="rId2" cstate="print"/>
          <a:stretch>
            <a:fillRect/>
          </a:stretch>
        </p:blipFill>
        <p:spPr>
          <a:xfrm>
            <a:off x="0" y="1900237"/>
            <a:ext cx="9144000" cy="4957763"/>
          </a:xfrm>
        </p:spPr>
      </p:pic>
      <p:sp>
        <p:nvSpPr>
          <p:cNvPr id="5" name="4 - Έλλειψη"/>
          <p:cNvSpPr/>
          <p:nvPr/>
        </p:nvSpPr>
        <p:spPr>
          <a:xfrm>
            <a:off x="2555776" y="2780928"/>
            <a:ext cx="3240360" cy="26425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Οι νοσηλευτές  ως εργαζόμενοι στη πρώτη γραμμή  θρηνούν και τα περισσότερα θύματα.   </a:t>
            </a:r>
            <a:endParaRPr lang="el-G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dirty="0" smtClean="0"/>
              <a:t>Πρόκληση 1 </a:t>
            </a:r>
            <a:br>
              <a:rPr lang="el-GR" dirty="0" smtClean="0"/>
            </a:br>
            <a:r>
              <a:rPr lang="el-GR" dirty="0" err="1" smtClean="0"/>
              <a:t>Επιπολασμός</a:t>
            </a:r>
            <a:r>
              <a:rPr lang="el-GR" dirty="0" smtClean="0"/>
              <a:t> νοσοκομειακών λοιμώξεων </a:t>
            </a:r>
            <a:endParaRPr lang="el-GR" dirty="0"/>
          </a:p>
        </p:txBody>
      </p:sp>
      <p:sp>
        <p:nvSpPr>
          <p:cNvPr id="3" name="2 - Θέση περιεχομένου"/>
          <p:cNvSpPr>
            <a:spLocks noGrp="1"/>
          </p:cNvSpPr>
          <p:nvPr>
            <p:ph idx="1"/>
          </p:nvPr>
        </p:nvSpPr>
        <p:spPr/>
        <p:txBody>
          <a:bodyPr/>
          <a:lstStyle/>
          <a:p>
            <a:pPr>
              <a:defRPr/>
            </a:pPr>
            <a:r>
              <a:rPr lang="el-GR" dirty="0" smtClean="0"/>
              <a:t>4.100.00 άνθρωποι στην Ευρώπη εμφανίζουν </a:t>
            </a:r>
            <a:r>
              <a:rPr lang="el-GR" dirty="0" err="1" smtClean="0"/>
              <a:t>ενδονοσοκομειακή</a:t>
            </a:r>
            <a:r>
              <a:rPr lang="el-GR" dirty="0" smtClean="0"/>
              <a:t>  λοίμωξη</a:t>
            </a:r>
          </a:p>
          <a:p>
            <a:pPr>
              <a:buFont typeface="Wingdings" pitchFamily="2" charset="2"/>
              <a:buChar char="ü"/>
              <a:defRPr/>
            </a:pPr>
            <a:r>
              <a:rPr lang="el-GR" dirty="0" smtClean="0"/>
              <a:t> </a:t>
            </a:r>
            <a:r>
              <a:rPr lang="el-GR" dirty="0" smtClean="0">
                <a:solidFill>
                  <a:srgbClr val="FFFF00"/>
                </a:solidFill>
              </a:rPr>
              <a:t>37.000  θανάτους</a:t>
            </a:r>
          </a:p>
          <a:p>
            <a:pPr>
              <a:buFont typeface="Wingdings" pitchFamily="2" charset="2"/>
              <a:buChar char="ü"/>
              <a:defRPr/>
            </a:pPr>
            <a:r>
              <a:rPr lang="el-GR" dirty="0" smtClean="0">
                <a:solidFill>
                  <a:srgbClr val="FFFF00"/>
                </a:solidFill>
              </a:rPr>
              <a:t> 16.000.000 επιπλέον ημέρες νοσηλείας </a:t>
            </a:r>
          </a:p>
          <a:p>
            <a:pPr>
              <a:buFont typeface="Wingdings" pitchFamily="2" charset="2"/>
              <a:buChar char="ü"/>
              <a:defRPr/>
            </a:pPr>
            <a:r>
              <a:rPr lang="el-GR" dirty="0" smtClean="0">
                <a:solidFill>
                  <a:srgbClr val="FFFF00"/>
                </a:solidFill>
              </a:rPr>
              <a:t>  Κόστος 7 δις ετησίως </a:t>
            </a:r>
            <a:endParaRPr lang="el-GR" dirty="0">
              <a:solidFill>
                <a:srgbClr val="FFFF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Σημεία κλειδιά για τη πρόληψη και αντιμετώπιση  των λοιμώξεων </a:t>
            </a:r>
            <a:endParaRPr lang="el-GR" dirty="0"/>
          </a:p>
        </p:txBody>
      </p:sp>
      <p:sp>
        <p:nvSpPr>
          <p:cNvPr id="3" name="2 - Θέση περιεχομένου"/>
          <p:cNvSpPr>
            <a:spLocks noGrp="1"/>
          </p:cNvSpPr>
          <p:nvPr>
            <p:ph idx="1"/>
          </p:nvPr>
        </p:nvSpPr>
        <p:spPr>
          <a:xfrm>
            <a:off x="457200" y="1600200"/>
            <a:ext cx="8229600" cy="4925144"/>
          </a:xfrm>
        </p:spPr>
        <p:txBody>
          <a:bodyPr/>
          <a:lstStyle/>
          <a:p>
            <a:r>
              <a:rPr lang="el-GR" sz="2800" dirty="0" smtClean="0"/>
              <a:t>Συστήματα επιτήρησης με σκοπό την έγκαιρη ανίχνευση και αναφορά </a:t>
            </a:r>
          </a:p>
          <a:p>
            <a:r>
              <a:rPr lang="el-GR" sz="2800" dirty="0" smtClean="0"/>
              <a:t>Αξιόπιστα εργαστήρια για έγκαιρη και ακριβή αναγνώριση της αιτίας μιας επιδημίας </a:t>
            </a:r>
          </a:p>
          <a:p>
            <a:r>
              <a:rPr lang="el-GR" sz="2800" dirty="0" smtClean="0"/>
              <a:t>Καλά εκπαιδευμένοι επαγγελματίες υγείας οι οποίοι θα είναι υπεύθυνοι για:</a:t>
            </a:r>
          </a:p>
          <a:p>
            <a:pPr>
              <a:buFont typeface="Wingdings" pitchFamily="2" charset="2"/>
              <a:buChar char="ü"/>
            </a:pPr>
            <a:r>
              <a:rPr lang="el-GR" sz="2800" dirty="0" smtClean="0"/>
              <a:t> Την έγκαιρη  αναγνώριση</a:t>
            </a:r>
          </a:p>
          <a:p>
            <a:pPr>
              <a:buFont typeface="Wingdings" pitchFamily="2" charset="2"/>
              <a:buChar char="ü"/>
            </a:pPr>
            <a:r>
              <a:rPr lang="el-GR" sz="2800" dirty="0" smtClean="0"/>
              <a:t>Την παρακολούθηση</a:t>
            </a:r>
          </a:p>
          <a:p>
            <a:pPr>
              <a:buFont typeface="Wingdings" pitchFamily="2" charset="2"/>
              <a:buChar char="ü"/>
            </a:pPr>
            <a:r>
              <a:rPr lang="el-GR" sz="2800" dirty="0" smtClean="0"/>
              <a:t>Τη διαχείριση</a:t>
            </a:r>
          </a:p>
          <a:p>
            <a:pPr>
              <a:buFont typeface="Wingdings" pitchFamily="2" charset="2"/>
              <a:buChar char="ü"/>
            </a:pPr>
            <a:r>
              <a:rPr lang="el-GR" sz="2800" dirty="0" smtClean="0"/>
              <a:t>Και τον περιορισμό της λοίμωξης   </a:t>
            </a:r>
            <a:endParaRPr lang="el-GR"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Σημεία κλειδιά για τη πρόληψη και αντιμετώπιση  των λοιμώξεων </a:t>
            </a:r>
            <a:endParaRPr lang="el-GR" dirty="0"/>
          </a:p>
        </p:txBody>
      </p:sp>
      <p:sp>
        <p:nvSpPr>
          <p:cNvPr id="3" name="2 - Θέση περιεχομένου"/>
          <p:cNvSpPr>
            <a:spLocks noGrp="1"/>
          </p:cNvSpPr>
          <p:nvPr>
            <p:ph idx="1"/>
          </p:nvPr>
        </p:nvSpPr>
        <p:spPr/>
        <p:txBody>
          <a:bodyPr/>
          <a:lstStyle/>
          <a:p>
            <a:r>
              <a:rPr lang="el-GR" dirty="0" smtClean="0"/>
              <a:t>Σύνταξη σχεδίων αντιμετώπισης εκτάκτων αναγκών </a:t>
            </a:r>
          </a:p>
          <a:p>
            <a:r>
              <a:rPr lang="el-GR" dirty="0" smtClean="0"/>
              <a:t>Πρόσβαση σε ασφαλή και οικονομικά προσιτή θεραπεία </a:t>
            </a:r>
            <a:endParaRPr lang="el-G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Νοσηλευτές # λοιμώξεις </a:t>
            </a:r>
            <a:endParaRPr lang="el-GR" dirty="0"/>
          </a:p>
        </p:txBody>
      </p:sp>
      <p:sp>
        <p:nvSpPr>
          <p:cNvPr id="6" name="5 - Θέση κειμένου"/>
          <p:cNvSpPr>
            <a:spLocks noGrp="1"/>
          </p:cNvSpPr>
          <p:nvPr>
            <p:ph type="body" sz="half" idx="2"/>
          </p:nvPr>
        </p:nvSpPr>
        <p:spPr/>
        <p:txBody>
          <a:bodyPr/>
          <a:lstStyle/>
          <a:p>
            <a:endParaRPr lang="el-GR" dirty="0"/>
          </a:p>
        </p:txBody>
      </p:sp>
      <p:pic>
        <p:nvPicPr>
          <p:cNvPr id="7" name="7 - Θέση περιεχομένου" descr="b029443.jpg"/>
          <p:cNvPicPr>
            <a:picLocks noGrp="1" noChangeAspect="1"/>
          </p:cNvPicPr>
          <p:nvPr>
            <p:ph sz="half" idx="1"/>
          </p:nvPr>
        </p:nvPicPr>
        <p:blipFill>
          <a:blip r:embed="rId2" cstate="print"/>
          <a:srcRect/>
          <a:stretch>
            <a:fillRect/>
          </a:stretch>
        </p:blipFill>
        <p:spPr>
          <a:xfrm>
            <a:off x="0" y="1628800"/>
            <a:ext cx="4495800" cy="5229200"/>
          </a:xfrm>
        </p:spPr>
      </p:pic>
      <p:pic>
        <p:nvPicPr>
          <p:cNvPr id="8" name="5 - Θέση περιεχομένου" descr="Crimean_War;_Florence_Nightingale_at_Scutari_Hospital._Colou_Wellcome_V0015447.jpg"/>
          <p:cNvPicPr>
            <a:picLocks noGrp="1" noChangeAspect="1"/>
          </p:cNvPicPr>
          <p:nvPr>
            <p:ph sz="half" idx="1"/>
          </p:nvPr>
        </p:nvPicPr>
        <p:blipFill>
          <a:blip r:embed="rId3" cstate="print"/>
          <a:srcRect/>
          <a:stretch>
            <a:fillRect/>
          </a:stretch>
        </p:blipFill>
        <p:spPr>
          <a:xfrm>
            <a:off x="4643437" y="1628800"/>
            <a:ext cx="4500563" cy="5229200"/>
          </a:xfrm>
        </p:spPr>
      </p:pic>
      <p:pic>
        <p:nvPicPr>
          <p:cNvPr id="10" name="5 - Θέση περιεχομένου" descr="Crimean_War;_Florence_Nightingale_at_Scutari_Hospital._Colou_Wellcome_V0015447.jpg"/>
          <p:cNvPicPr>
            <a:picLocks noGrp="1" noChangeAspect="1"/>
          </p:cNvPicPr>
          <p:nvPr>
            <p:ph sz="half" idx="1"/>
          </p:nvPr>
        </p:nvPicPr>
        <p:blipFill>
          <a:blip r:embed="rId3" cstate="print"/>
          <a:srcRect/>
          <a:stretch>
            <a:fillRect/>
          </a:stretch>
        </p:blipFill>
        <p:spPr>
          <a:xfrm>
            <a:off x="4499993" y="1628800"/>
            <a:ext cx="4644008" cy="5229200"/>
          </a:xfrm>
        </p:spPr>
      </p:pic>
      <p:sp>
        <p:nvSpPr>
          <p:cNvPr id="9" name="8 - Έλλειψη"/>
          <p:cNvSpPr/>
          <p:nvPr/>
        </p:nvSpPr>
        <p:spPr>
          <a:xfrm>
            <a:off x="3347864" y="1124744"/>
            <a:ext cx="2376264" cy="22105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t>Μειώνει τη θνησιμότητα από 42% σε 2%</a:t>
            </a:r>
            <a:endParaRPr lang="el-GR"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Θέση περιεχομένου" descr="logo-who.jpg"/>
          <p:cNvPicPr>
            <a:picLocks noGrp="1" noChangeAspect="1"/>
          </p:cNvPicPr>
          <p:nvPr>
            <p:ph idx="4294967295"/>
          </p:nvPr>
        </p:nvPicPr>
        <p:blipFill>
          <a:blip r:embed="rId2" cstate="print"/>
          <a:stretch>
            <a:fillRect/>
          </a:stretch>
        </p:blipFill>
        <p:spPr>
          <a:xfrm>
            <a:off x="0" y="1656159"/>
            <a:ext cx="9144000" cy="5229225"/>
          </a:xfrm>
        </p:spPr>
      </p:pic>
      <p:sp>
        <p:nvSpPr>
          <p:cNvPr id="8" name="7 - Έλλειψη"/>
          <p:cNvSpPr/>
          <p:nvPr/>
        </p:nvSpPr>
        <p:spPr>
          <a:xfrm>
            <a:off x="1187624" y="476672"/>
            <a:ext cx="7200800" cy="2354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t>Η  νοσηλευτική φροντίδα είναι το κλειδί και ο σαφέστερος προγνωστικός δείκτης επιβίωσης  για ασθενείς θύματα επιδημιών </a:t>
            </a:r>
            <a:endParaRPr lang="el-GR"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Νοσηλευτές # Λοιμώξεις </a:t>
            </a:r>
            <a:endParaRPr lang="el-GR" dirty="0"/>
          </a:p>
        </p:txBody>
      </p:sp>
      <p:sp>
        <p:nvSpPr>
          <p:cNvPr id="3" name="2 - Θέση περιεχομένου"/>
          <p:cNvSpPr>
            <a:spLocks noGrp="1"/>
          </p:cNvSpPr>
          <p:nvPr>
            <p:ph idx="1"/>
          </p:nvPr>
        </p:nvSpPr>
        <p:spPr/>
        <p:txBody>
          <a:bodyPr/>
          <a:lstStyle/>
          <a:p>
            <a:r>
              <a:rPr lang="el-GR" dirty="0" smtClean="0"/>
              <a:t>Εμβολιασμός </a:t>
            </a:r>
          </a:p>
          <a:p>
            <a:r>
              <a:rPr lang="el-GR" dirty="0" smtClean="0"/>
              <a:t>Πρόσβαση στο σωστό προστατευτικό εξοπλισμό </a:t>
            </a:r>
          </a:p>
          <a:p>
            <a:r>
              <a:rPr lang="el-GR" dirty="0" smtClean="0"/>
              <a:t>Ευλαβική τήρηση των πρακτικών ελέγχου λοιμώξεων </a:t>
            </a:r>
          </a:p>
          <a:p>
            <a:r>
              <a:rPr lang="el-GR" dirty="0" smtClean="0"/>
              <a:t>Οι νοσηλευτές πρέπει να είναι τα μάτια και τα αυτιά του συστήματος υγείας </a:t>
            </a:r>
          </a:p>
          <a:p>
            <a:pPr>
              <a:buFont typeface="Wingdings" pitchFamily="2" charset="2"/>
              <a:buChar char="ü"/>
            </a:pPr>
            <a:r>
              <a:rPr lang="el-GR" dirty="0" smtClean="0"/>
              <a:t>Έγκαιρη ανίχνευση </a:t>
            </a:r>
          </a:p>
          <a:p>
            <a:pPr>
              <a:buFont typeface="Wingdings" pitchFamily="2" charset="2"/>
              <a:buChar char="ü"/>
            </a:pPr>
            <a:r>
              <a:rPr lang="el-GR" dirty="0" smtClean="0"/>
              <a:t>Έγκαιρη αναφορά ασυνήθιστων συμβάντων </a:t>
            </a:r>
            <a:endParaRPr lang="el-G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Νοσηλευτές # λοιμώξεις </a:t>
            </a:r>
            <a:endParaRPr lang="el-GR" dirty="0"/>
          </a:p>
        </p:txBody>
      </p:sp>
      <p:sp>
        <p:nvSpPr>
          <p:cNvPr id="3" name="2 - Θέση περιεχομένου"/>
          <p:cNvSpPr>
            <a:spLocks noGrp="1"/>
          </p:cNvSpPr>
          <p:nvPr>
            <p:ph idx="1"/>
          </p:nvPr>
        </p:nvSpPr>
        <p:spPr/>
        <p:txBody>
          <a:bodyPr/>
          <a:lstStyle/>
          <a:p>
            <a:r>
              <a:rPr lang="el-GR" dirty="0" smtClean="0"/>
              <a:t> Συμμετοχή στο σχέδια αντιμετώπισης εκτάκτων αναγκών </a:t>
            </a:r>
          </a:p>
          <a:p>
            <a:pPr>
              <a:buFont typeface="Wingdings" pitchFamily="2" charset="2"/>
              <a:buChar char="ü"/>
            </a:pPr>
            <a:r>
              <a:rPr lang="el-GR" dirty="0" smtClean="0"/>
              <a:t> Σχεδιασμό </a:t>
            </a:r>
          </a:p>
          <a:p>
            <a:pPr>
              <a:buFont typeface="Wingdings" pitchFamily="2" charset="2"/>
              <a:buChar char="ü"/>
            </a:pPr>
            <a:r>
              <a:rPr lang="el-GR" dirty="0" smtClean="0"/>
              <a:t>  Εκπαίδευση</a:t>
            </a:r>
          </a:p>
          <a:p>
            <a:pPr>
              <a:buFont typeface="Wingdings" pitchFamily="2" charset="2"/>
              <a:buChar char="ü"/>
            </a:pPr>
            <a:r>
              <a:rPr lang="el-GR" dirty="0" smtClean="0"/>
              <a:t>  Εκπαιδευτικά  προγράμματα προσομοίωσης </a:t>
            </a:r>
          </a:p>
          <a:p>
            <a:pPr>
              <a:buFont typeface="Arial" pitchFamily="34" charset="0"/>
              <a:buChar char="•"/>
            </a:pPr>
            <a:r>
              <a:rPr lang="el-GR" dirty="0" smtClean="0"/>
              <a:t> Διεκδίκηση μεγαλυτέρου ρόλου στο σχεδιασμό επιδημιολογικής ετοιμότητας  κάθε χώρας </a:t>
            </a:r>
            <a:endParaRPr lang="el-G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640"/>
            <a:ext cx="8229600" cy="864096"/>
          </a:xfrm>
        </p:spPr>
        <p:txBody>
          <a:bodyPr/>
          <a:lstStyle/>
          <a:p>
            <a:r>
              <a:rPr lang="el-GR" dirty="0" smtClean="0"/>
              <a:t/>
            </a:r>
            <a:br>
              <a:rPr lang="el-GR" dirty="0" smtClean="0"/>
            </a:br>
            <a:r>
              <a:rPr lang="el-GR" dirty="0" smtClean="0"/>
              <a:t/>
            </a:r>
            <a:br>
              <a:rPr lang="el-GR" dirty="0" smtClean="0"/>
            </a:br>
            <a:r>
              <a:rPr lang="el-GR" dirty="0" smtClean="0"/>
              <a:t>Πρόκληση 2</a:t>
            </a:r>
            <a:br>
              <a:rPr lang="el-GR" dirty="0" smtClean="0"/>
            </a:br>
            <a:r>
              <a:rPr lang="el-GR" dirty="0" smtClean="0"/>
              <a:t>Μη μεταδοτικές νόσοι </a:t>
            </a:r>
            <a:br>
              <a:rPr lang="el-GR" dirty="0" smtClean="0"/>
            </a:br>
            <a:endParaRPr lang="el-GR" dirty="0"/>
          </a:p>
        </p:txBody>
      </p:sp>
      <p:sp>
        <p:nvSpPr>
          <p:cNvPr id="3" name="2 - Θέση περιεχομένου"/>
          <p:cNvSpPr>
            <a:spLocks noGrp="1"/>
          </p:cNvSpPr>
          <p:nvPr>
            <p:ph idx="1"/>
          </p:nvPr>
        </p:nvSpPr>
        <p:spPr/>
        <p:txBody>
          <a:bodyPr/>
          <a:lstStyle/>
          <a:p>
            <a:endParaRPr lang="el-GR" dirty="0" smtClean="0"/>
          </a:p>
          <a:p>
            <a:endParaRPr lang="el-GR" dirty="0"/>
          </a:p>
        </p:txBody>
      </p:sp>
      <p:pic>
        <p:nvPicPr>
          <p:cNvPr id="4" name="3 - Εικόνα" descr="untitled.png"/>
          <p:cNvPicPr>
            <a:picLocks noChangeAspect="1"/>
          </p:cNvPicPr>
          <p:nvPr/>
        </p:nvPicPr>
        <p:blipFill>
          <a:blip r:embed="rId2" cstate="print"/>
          <a:stretch>
            <a:fillRect/>
          </a:stretch>
        </p:blipFill>
        <p:spPr>
          <a:xfrm>
            <a:off x="0" y="1628800"/>
            <a:ext cx="9144000" cy="5229200"/>
          </a:xfrm>
          <a:prstGeom prst="rect">
            <a:avLst/>
          </a:prstGeom>
        </p:spPr>
      </p:pic>
      <p:sp>
        <p:nvSpPr>
          <p:cNvPr id="5" name="4 - Έλλειψη"/>
          <p:cNvSpPr/>
          <p:nvPr/>
        </p:nvSpPr>
        <p:spPr>
          <a:xfrm>
            <a:off x="3131840" y="1628800"/>
            <a:ext cx="3384376" cy="11304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t>68% της παγκόσμιας θνησιμότητας</a:t>
            </a:r>
            <a:r>
              <a:rPr lang="el-GR" dirty="0" smtClean="0"/>
              <a:t> </a:t>
            </a:r>
            <a:br>
              <a:rPr lang="el-GR" dirty="0" smtClean="0"/>
            </a:br>
            <a:endParaRPr lang="el-G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Πρόκληση 2</a:t>
            </a:r>
            <a:br>
              <a:rPr lang="el-GR" dirty="0" smtClean="0"/>
            </a:br>
            <a:r>
              <a:rPr lang="el-GR" dirty="0" smtClean="0"/>
              <a:t>Μη μεταδοτικές νόσοι</a:t>
            </a:r>
            <a:endParaRPr lang="el-GR" dirty="0"/>
          </a:p>
        </p:txBody>
      </p:sp>
      <p:sp>
        <p:nvSpPr>
          <p:cNvPr id="3" name="2 - Θέση περιεχομένου"/>
          <p:cNvSpPr>
            <a:spLocks noGrp="1"/>
          </p:cNvSpPr>
          <p:nvPr>
            <p:ph idx="1"/>
          </p:nvPr>
        </p:nvSpPr>
        <p:spPr/>
        <p:txBody>
          <a:bodyPr/>
          <a:lstStyle/>
          <a:p>
            <a:r>
              <a:rPr lang="el-GR" dirty="0" smtClean="0"/>
              <a:t>2/3 των θανάτων οφείλονται :</a:t>
            </a:r>
          </a:p>
          <a:p>
            <a:pPr>
              <a:buFont typeface="Wingdings" pitchFamily="2" charset="2"/>
              <a:buChar char="ü"/>
            </a:pPr>
            <a:r>
              <a:rPr lang="el-GR" dirty="0" smtClean="0"/>
              <a:t> Κάπνισμα </a:t>
            </a:r>
          </a:p>
          <a:p>
            <a:pPr>
              <a:buFont typeface="Wingdings" pitchFamily="2" charset="2"/>
              <a:buChar char="ü"/>
            </a:pPr>
            <a:r>
              <a:rPr lang="el-GR" dirty="0" smtClean="0"/>
              <a:t>Αλκοόλ </a:t>
            </a:r>
          </a:p>
          <a:p>
            <a:pPr>
              <a:buFont typeface="Wingdings" pitchFamily="2" charset="2"/>
              <a:buChar char="ü"/>
            </a:pPr>
            <a:r>
              <a:rPr lang="el-GR" dirty="0" smtClean="0"/>
              <a:t>Ανθυγιεινή διατροφή</a:t>
            </a:r>
          </a:p>
          <a:p>
            <a:pPr>
              <a:buFont typeface="Wingdings" pitchFamily="2" charset="2"/>
              <a:buChar char="ü"/>
            </a:pPr>
            <a:r>
              <a:rPr lang="el-GR" dirty="0" smtClean="0"/>
              <a:t>Έλλειψη σωματικής άσκησης </a:t>
            </a:r>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n-US" dirty="0" smtClean="0"/>
              <a:t>Florence Nightingale</a:t>
            </a:r>
            <a:endParaRPr lang="el-GR" dirty="0"/>
          </a:p>
        </p:txBody>
      </p:sp>
      <p:pic>
        <p:nvPicPr>
          <p:cNvPr id="7171" name="3 - Θέση περιεχομένου" descr="nightingale_portrait.jpg"/>
          <p:cNvPicPr>
            <a:picLocks noGrp="1" noChangeAspect="1"/>
          </p:cNvPicPr>
          <p:nvPr>
            <p:ph idx="1"/>
          </p:nvPr>
        </p:nvPicPr>
        <p:blipFill>
          <a:blip r:embed="rId2" cstate="print"/>
          <a:srcRect/>
          <a:stretch>
            <a:fillRect/>
          </a:stretch>
        </p:blipFill>
        <p:spPr>
          <a:xfrm>
            <a:off x="1860550" y="1700213"/>
            <a:ext cx="5422900" cy="5257800"/>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Πρόκληση 2</a:t>
            </a:r>
            <a:br>
              <a:rPr lang="el-GR" sz="3600" dirty="0" smtClean="0"/>
            </a:br>
            <a:r>
              <a:rPr lang="el-GR" sz="3600" dirty="0" smtClean="0"/>
              <a:t>Μη μεταδοτικές νόσοι</a:t>
            </a:r>
            <a:br>
              <a:rPr lang="el-GR" sz="3600" dirty="0" smtClean="0"/>
            </a:br>
            <a:r>
              <a:rPr lang="el-GR" sz="3600" dirty="0" smtClean="0"/>
              <a:t>Αντιμετώπιση </a:t>
            </a:r>
            <a:endParaRPr lang="el-GR" sz="3600" dirty="0"/>
          </a:p>
        </p:txBody>
      </p:sp>
      <p:pic>
        <p:nvPicPr>
          <p:cNvPr id="4" name="3 - Θέση περιεχομένου" descr="67215972.jpg"/>
          <p:cNvPicPr>
            <a:picLocks noGrp="1" noChangeAspect="1"/>
          </p:cNvPicPr>
          <p:nvPr>
            <p:ph idx="1"/>
          </p:nvPr>
        </p:nvPicPr>
        <p:blipFill>
          <a:blip r:embed="rId2" cstate="print"/>
          <a:stretch>
            <a:fillRect/>
          </a:stretch>
        </p:blipFill>
        <p:spPr>
          <a:xfrm>
            <a:off x="6084168" y="2420888"/>
            <a:ext cx="2843808" cy="2016224"/>
          </a:xfrm>
        </p:spPr>
      </p:pic>
      <p:pic>
        <p:nvPicPr>
          <p:cNvPr id="5" name="4 - Εικόνα" descr="gymnastiki-612x400.jpg"/>
          <p:cNvPicPr>
            <a:picLocks noChangeAspect="1"/>
          </p:cNvPicPr>
          <p:nvPr/>
        </p:nvPicPr>
        <p:blipFill>
          <a:blip r:embed="rId3" cstate="print"/>
          <a:stretch>
            <a:fillRect/>
          </a:stretch>
        </p:blipFill>
        <p:spPr>
          <a:xfrm>
            <a:off x="6084168" y="4409728"/>
            <a:ext cx="2843808" cy="2448272"/>
          </a:xfrm>
          <a:prstGeom prst="rect">
            <a:avLst/>
          </a:prstGeom>
        </p:spPr>
      </p:pic>
      <p:pic>
        <p:nvPicPr>
          <p:cNvPr id="6" name="5 - Εικόνα" descr="shutterstock_162433061.jpg"/>
          <p:cNvPicPr>
            <a:picLocks noChangeAspect="1"/>
          </p:cNvPicPr>
          <p:nvPr/>
        </p:nvPicPr>
        <p:blipFill>
          <a:blip r:embed="rId4" cstate="print"/>
          <a:stretch>
            <a:fillRect/>
          </a:stretch>
        </p:blipFill>
        <p:spPr>
          <a:xfrm>
            <a:off x="1" y="2492896"/>
            <a:ext cx="2915816" cy="2088232"/>
          </a:xfrm>
          <a:prstGeom prst="rect">
            <a:avLst/>
          </a:prstGeom>
        </p:spPr>
      </p:pic>
      <p:pic>
        <p:nvPicPr>
          <p:cNvPr id="7" name="6 - Εικόνα" descr="diavitis-diabetes-old-man-metrisi-glykouli.gr-640.jpg"/>
          <p:cNvPicPr>
            <a:picLocks noChangeAspect="1"/>
          </p:cNvPicPr>
          <p:nvPr/>
        </p:nvPicPr>
        <p:blipFill>
          <a:blip r:embed="rId5" cstate="print"/>
          <a:stretch>
            <a:fillRect/>
          </a:stretch>
        </p:blipFill>
        <p:spPr>
          <a:xfrm>
            <a:off x="0" y="4581128"/>
            <a:ext cx="2915816" cy="2276872"/>
          </a:xfrm>
          <a:prstGeom prst="rect">
            <a:avLst/>
          </a:prstGeom>
        </p:spPr>
      </p:pic>
      <p:pic>
        <p:nvPicPr>
          <p:cNvPr id="8" name="7 - Εικόνα" descr="no-smoking.jpg"/>
          <p:cNvPicPr>
            <a:picLocks noChangeAspect="1"/>
          </p:cNvPicPr>
          <p:nvPr/>
        </p:nvPicPr>
        <p:blipFill>
          <a:blip r:embed="rId6" cstate="print"/>
          <a:stretch>
            <a:fillRect/>
          </a:stretch>
        </p:blipFill>
        <p:spPr>
          <a:xfrm>
            <a:off x="3131840" y="2420888"/>
            <a:ext cx="2880320" cy="4437112"/>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Μη μεταδοτικοί νόσοι # Νοσηλευτές </a:t>
            </a:r>
            <a:endParaRPr lang="el-GR" dirty="0"/>
          </a:p>
        </p:txBody>
      </p:sp>
      <p:sp>
        <p:nvSpPr>
          <p:cNvPr id="3" name="2 - Θέση περιεχομένου"/>
          <p:cNvSpPr>
            <a:spLocks noGrp="1"/>
          </p:cNvSpPr>
          <p:nvPr>
            <p:ph idx="1"/>
          </p:nvPr>
        </p:nvSpPr>
        <p:spPr/>
        <p:txBody>
          <a:bodyPr/>
          <a:lstStyle/>
          <a:p>
            <a:r>
              <a:rPr lang="el-GR" dirty="0" smtClean="0"/>
              <a:t>Οι Νοσηλευτές με  την κατάλληλη υποστήριξη, εκπαίδευση και κατάρτιση, </a:t>
            </a:r>
            <a:r>
              <a:rPr lang="el-GR" dirty="0" smtClean="0"/>
              <a:t>μπορούν: </a:t>
            </a:r>
            <a:endParaRPr lang="el-GR" dirty="0" smtClean="0"/>
          </a:p>
          <a:p>
            <a:pPr>
              <a:buFont typeface="Wingdings" pitchFamily="2" charset="2"/>
              <a:buChar char="ü"/>
            </a:pPr>
            <a:r>
              <a:rPr lang="el-GR" dirty="0" smtClean="0"/>
              <a:t>να συντονίσουν τη φροντίδα </a:t>
            </a:r>
          </a:p>
          <a:p>
            <a:pPr>
              <a:buFont typeface="Wingdings" pitchFamily="2" charset="2"/>
              <a:buChar char="ü"/>
            </a:pPr>
            <a:r>
              <a:rPr lang="el-GR" dirty="0" smtClean="0"/>
              <a:t>και σε στενή συνεργασία με τα άλλα μέλη της ομάδας  τον ασθενή την οικογένεια </a:t>
            </a:r>
            <a:r>
              <a:rPr lang="el-GR" dirty="0" smtClean="0"/>
              <a:t>:</a:t>
            </a:r>
            <a:endParaRPr lang="el-GR" dirty="0" smtClean="0"/>
          </a:p>
          <a:p>
            <a:pPr>
              <a:buFont typeface="Wingdings" pitchFamily="2" charset="2"/>
              <a:buChar char="Ø"/>
            </a:pPr>
            <a:r>
              <a:rPr lang="el-GR" dirty="0" smtClean="0"/>
              <a:t>να διασφαλίσουν  ότι τα άτομα λαμβάνουν  κατάλληλη και έγκαιρη φροντίδα</a:t>
            </a:r>
          </a:p>
          <a:p>
            <a:pPr>
              <a:buFont typeface="Wingdings" pitchFamily="2" charset="2"/>
              <a:buChar char="Ø"/>
            </a:pPr>
            <a:r>
              <a:rPr lang="el-GR" dirty="0" smtClean="0"/>
              <a:t>κ</a:t>
            </a:r>
            <a:r>
              <a:rPr lang="el-GR" dirty="0" smtClean="0"/>
              <a:t>ατάλληλη </a:t>
            </a:r>
            <a:r>
              <a:rPr lang="el-GR" dirty="0" smtClean="0"/>
              <a:t>και έγκαιρη ενημέρωση</a:t>
            </a:r>
            <a:endParaRPr lang="el-G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Μη μεταδοτικοί νόσοι # Νοσηλευτές </a:t>
            </a:r>
            <a:endParaRPr lang="el-GR" dirty="0"/>
          </a:p>
        </p:txBody>
      </p:sp>
      <p:sp>
        <p:nvSpPr>
          <p:cNvPr id="3" name="2 - Θέση περιεχομένου"/>
          <p:cNvSpPr>
            <a:spLocks noGrp="1"/>
          </p:cNvSpPr>
          <p:nvPr>
            <p:ph idx="1"/>
          </p:nvPr>
        </p:nvSpPr>
        <p:spPr/>
        <p:txBody>
          <a:bodyPr/>
          <a:lstStyle/>
          <a:p>
            <a:r>
              <a:rPr lang="el-GR" dirty="0" smtClean="0"/>
              <a:t>Διεπιστημονική προσέγγιση φροντίδας </a:t>
            </a:r>
          </a:p>
          <a:p>
            <a:pPr>
              <a:buFont typeface="Wingdings" pitchFamily="2" charset="2"/>
              <a:buChar char="ü"/>
            </a:pPr>
            <a:r>
              <a:rPr lang="el-GR" dirty="0" smtClean="0"/>
              <a:t> οι αποφάσεις για το σχεδιασμό την παρακολούθηση και τις αλλαγές για τη θεραπεία παίρνονται με τη συμμετοχή όλης της ομάδας</a:t>
            </a:r>
          </a:p>
          <a:p>
            <a:pPr>
              <a:buFont typeface="Wingdings" pitchFamily="2" charset="2"/>
              <a:buChar char="ü"/>
            </a:pPr>
            <a:r>
              <a:rPr lang="el-GR" dirty="0" smtClean="0"/>
              <a:t>ο</a:t>
            </a:r>
            <a:r>
              <a:rPr lang="el-GR" dirty="0" smtClean="0"/>
              <a:t>ι </a:t>
            </a:r>
            <a:r>
              <a:rPr lang="el-GR" dirty="0" smtClean="0"/>
              <a:t>επαγγελματίες υγεία ς πρέπει να ανανεώνουν συνεχώς τις γνώσεις τους και τις δεξιότητες του</a:t>
            </a:r>
          </a:p>
          <a:p>
            <a:pPr>
              <a:buFont typeface="Wingdings" pitchFamily="2" charset="2"/>
              <a:buChar char="ü"/>
            </a:pPr>
            <a:r>
              <a:rPr lang="el-GR" dirty="0" smtClean="0"/>
              <a:t> </a:t>
            </a:r>
            <a:r>
              <a:rPr lang="el-GR" dirty="0" smtClean="0"/>
              <a:t>εισαγωγή </a:t>
            </a:r>
            <a:r>
              <a:rPr lang="el-GR" dirty="0" smtClean="0"/>
              <a:t>και εφαρμογή κλινικών κατευθυντήριων οδηγιών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Μη μεταδοτικοί νόσοι # Νοσηλευτές </a:t>
            </a:r>
            <a:endParaRPr lang="el-GR" dirty="0"/>
          </a:p>
        </p:txBody>
      </p:sp>
      <p:sp>
        <p:nvSpPr>
          <p:cNvPr id="3" name="2 - Θέση περιεχομένου"/>
          <p:cNvSpPr>
            <a:spLocks noGrp="1"/>
          </p:cNvSpPr>
          <p:nvPr>
            <p:ph idx="1"/>
          </p:nvPr>
        </p:nvSpPr>
        <p:spPr/>
        <p:txBody>
          <a:bodyPr/>
          <a:lstStyle/>
          <a:p>
            <a:r>
              <a:rPr lang="el-GR" dirty="0" smtClean="0"/>
              <a:t>Οι νοσηλευτές ως μέλη της  ίδιας  κοινότητας  βελτιώνουν την πρόσβαση των ατόμων</a:t>
            </a:r>
          </a:p>
          <a:p>
            <a:r>
              <a:rPr lang="el-GR" dirty="0" smtClean="0"/>
              <a:t>Συμβάλλουν στην ενδυνάμωση των ασθενών </a:t>
            </a:r>
            <a:endParaRPr lang="el-G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Πρόκληση 3</a:t>
            </a:r>
            <a:r>
              <a:rPr lang="en-US" dirty="0" smtClean="0"/>
              <a:t/>
            </a:r>
            <a:br>
              <a:rPr lang="en-US" dirty="0" smtClean="0"/>
            </a:br>
            <a:r>
              <a:rPr lang="el-GR" dirty="0" smtClean="0"/>
              <a:t>Ποιότητα  Φροντίδας </a:t>
            </a:r>
            <a:endParaRPr lang="el-GR" dirty="0"/>
          </a:p>
        </p:txBody>
      </p:sp>
      <p:sp>
        <p:nvSpPr>
          <p:cNvPr id="3" name="2 - Θέση περιεχομένου"/>
          <p:cNvSpPr>
            <a:spLocks noGrp="1"/>
          </p:cNvSpPr>
          <p:nvPr>
            <p:ph idx="1"/>
          </p:nvPr>
        </p:nvSpPr>
        <p:spPr>
          <a:xfrm>
            <a:off x="457200" y="1628800"/>
            <a:ext cx="8229600" cy="4752528"/>
          </a:xfrm>
        </p:spPr>
        <p:txBody>
          <a:bodyPr/>
          <a:lstStyle/>
          <a:p>
            <a:pPr algn="just"/>
            <a:r>
              <a:rPr lang="el-GR" sz="2800" dirty="0" smtClean="0"/>
              <a:t>Τα δεδομένα </a:t>
            </a:r>
          </a:p>
          <a:p>
            <a:pPr algn="just">
              <a:buFont typeface="Wingdings" pitchFamily="2" charset="2"/>
              <a:buChar char="ü"/>
            </a:pPr>
            <a:r>
              <a:rPr lang="el-GR" sz="2800" dirty="0" smtClean="0"/>
              <a:t>σήμερα </a:t>
            </a:r>
            <a:r>
              <a:rPr lang="el-GR" sz="2800" dirty="0" smtClean="0"/>
              <a:t>υπολογίζεται ότι η αιτία για 8.000.000 θανάτους είναι η παροχή φτωχής ποιότητας φροντίδας </a:t>
            </a:r>
          </a:p>
          <a:p>
            <a:pPr algn="just">
              <a:buFont typeface="Wingdings" pitchFamily="2" charset="2"/>
              <a:buChar char="ü"/>
            </a:pPr>
            <a:r>
              <a:rPr lang="el-GR" sz="2800" dirty="0" smtClean="0"/>
              <a:t>τ</a:t>
            </a:r>
            <a:r>
              <a:rPr lang="el-GR" sz="2800" dirty="0" smtClean="0"/>
              <a:t>ο </a:t>
            </a:r>
            <a:r>
              <a:rPr lang="el-GR" sz="2800" dirty="0" smtClean="0"/>
              <a:t>κόστος απώλειας της παραγωγικότητας υπολογίζεται στο 1,5 τρις δολάρια το χρόνο </a:t>
            </a:r>
          </a:p>
          <a:p>
            <a:pPr algn="just">
              <a:buFont typeface="Wingdings" pitchFamily="2" charset="2"/>
              <a:buChar char="ü"/>
            </a:pPr>
            <a:r>
              <a:rPr lang="el-GR" sz="2800" dirty="0" smtClean="0"/>
              <a:t> </a:t>
            </a:r>
            <a:r>
              <a:rPr lang="el-GR" sz="2800" dirty="0" smtClean="0"/>
              <a:t>στις </a:t>
            </a:r>
            <a:r>
              <a:rPr lang="el-GR" sz="2800" dirty="0" smtClean="0"/>
              <a:t>ΗΠΑ η Τρίτη αιτία θανάτου είναι τα ιατρικά λάθη </a:t>
            </a:r>
          </a:p>
          <a:p>
            <a:pPr algn="just">
              <a:buFont typeface="Wingdings" pitchFamily="2" charset="2"/>
              <a:buChar char="ü"/>
            </a:pPr>
            <a:r>
              <a:rPr lang="el-GR" sz="2800" dirty="0" smtClean="0"/>
              <a:t>σ</a:t>
            </a:r>
            <a:r>
              <a:rPr lang="el-GR" sz="2800" dirty="0" smtClean="0"/>
              <a:t>την  </a:t>
            </a:r>
            <a:r>
              <a:rPr lang="el-GR" sz="2800" dirty="0" smtClean="0"/>
              <a:t>Ευρώπη ποσοστό της τάξεως του 8%-12% των ασθενών που εισάγονται σε νοσοκομεία παρουσιάζει ανεπιθύμητες ενέργειες κατά τη διάρκεια της νοσηλείας του </a:t>
            </a:r>
            <a:endParaRPr lang="el-GR" sz="28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Πρόκληση 3</a:t>
            </a:r>
            <a:r>
              <a:rPr lang="en-US" dirty="0" smtClean="0"/>
              <a:t/>
            </a:r>
            <a:br>
              <a:rPr lang="en-US" dirty="0" smtClean="0"/>
            </a:br>
            <a:r>
              <a:rPr lang="el-GR" dirty="0" smtClean="0"/>
              <a:t>Ποιότητα  Φροντίδας </a:t>
            </a:r>
            <a:endParaRPr lang="el-GR" dirty="0"/>
          </a:p>
        </p:txBody>
      </p:sp>
      <p:sp>
        <p:nvSpPr>
          <p:cNvPr id="3" name="2 - Θέση περιεχομένου"/>
          <p:cNvSpPr>
            <a:spLocks noGrp="1"/>
          </p:cNvSpPr>
          <p:nvPr>
            <p:ph idx="1"/>
          </p:nvPr>
        </p:nvSpPr>
        <p:spPr/>
        <p:txBody>
          <a:bodyPr/>
          <a:lstStyle/>
          <a:p>
            <a:pPr>
              <a:buNone/>
            </a:pPr>
            <a:r>
              <a:rPr lang="el-GR" i="1" dirty="0" smtClean="0"/>
              <a:t>«Στην Ελλάδα υπάρχει αδήριτη ανάγκη  να δημιουργηθεί εντός του Εθνικού Συστήματος Υγείας  ένα σύστημα ανίχνευσης, καταγραφής και ανάλυσης του ιατρικού λάθους, όχι για να αναζητηθούν ευθύνες αλλά για να δημιουργηθούν δικλείδες ασφαλείας  και μηχανισμοί αποτροπής του.» </a:t>
            </a:r>
            <a:endParaRPr lang="el-GR" dirty="0"/>
          </a:p>
        </p:txBody>
      </p:sp>
      <p:sp>
        <p:nvSpPr>
          <p:cNvPr id="4" name="3 - Στρογγυλεμένο ορθογώνιο"/>
          <p:cNvSpPr/>
          <p:nvPr/>
        </p:nvSpPr>
        <p:spPr>
          <a:xfrm>
            <a:off x="0" y="6237312"/>
            <a:ext cx="9144000" cy="6206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u="sng" dirty="0" smtClean="0">
                <a:solidFill>
                  <a:schemeClr val="tx1"/>
                </a:solidFill>
                <a:hlinkClick r:id="rId2"/>
              </a:rPr>
              <a:t>https://www.in.gr/2017/10/15/greece/ksanthos-systima-anixneysis-kai-analysis-iatrikoy-lathoys-xreiazetai-to-esy/</a:t>
            </a:r>
            <a:r>
              <a:rPr lang="el-GR" dirty="0" smtClean="0">
                <a:solidFill>
                  <a:schemeClr val="tx1"/>
                </a:solidFill>
              </a:rPr>
              <a:t> </a:t>
            </a:r>
            <a:endParaRPr lang="el-GR" dirty="0">
              <a:solidFill>
                <a:schemeClr val="tx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Χαρακτηριστικά ποιότητας </a:t>
            </a:r>
            <a:endParaRPr lang="el-GR" dirty="0"/>
          </a:p>
        </p:txBody>
      </p:sp>
      <p:sp>
        <p:nvSpPr>
          <p:cNvPr id="3" name="2 - Θέση περιεχομένου"/>
          <p:cNvSpPr>
            <a:spLocks noGrp="1"/>
          </p:cNvSpPr>
          <p:nvPr>
            <p:ph idx="1"/>
          </p:nvPr>
        </p:nvSpPr>
        <p:spPr/>
        <p:txBody>
          <a:bodyPr/>
          <a:lstStyle/>
          <a:p>
            <a:pPr eaLnBrk="1" hangingPunct="1">
              <a:lnSpc>
                <a:spcPct val="80000"/>
              </a:lnSpc>
              <a:defRPr/>
            </a:pPr>
            <a:r>
              <a:rPr lang="el-GR" dirty="0" smtClean="0"/>
              <a:t>Ανθρωποκεντρική </a:t>
            </a:r>
          </a:p>
          <a:p>
            <a:pPr eaLnBrk="1" hangingPunct="1">
              <a:lnSpc>
                <a:spcPct val="80000"/>
              </a:lnSpc>
              <a:defRPr/>
            </a:pPr>
            <a:r>
              <a:rPr lang="el-GR" dirty="0" smtClean="0"/>
              <a:t>Ασφάλεια</a:t>
            </a:r>
          </a:p>
          <a:p>
            <a:pPr eaLnBrk="1" hangingPunct="1">
              <a:lnSpc>
                <a:spcPct val="80000"/>
              </a:lnSpc>
              <a:defRPr/>
            </a:pPr>
            <a:r>
              <a:rPr lang="el-GR" dirty="0" smtClean="0"/>
              <a:t>Προσβασιμότητα </a:t>
            </a:r>
          </a:p>
          <a:p>
            <a:pPr eaLnBrk="1" hangingPunct="1">
              <a:lnSpc>
                <a:spcPct val="80000"/>
              </a:lnSpc>
              <a:defRPr/>
            </a:pPr>
            <a:r>
              <a:rPr lang="el-GR" dirty="0" smtClean="0"/>
              <a:t>Συνέχεια </a:t>
            </a:r>
          </a:p>
          <a:p>
            <a:pPr eaLnBrk="1" hangingPunct="1">
              <a:lnSpc>
                <a:spcPct val="80000"/>
              </a:lnSpc>
              <a:defRPr/>
            </a:pPr>
            <a:r>
              <a:rPr lang="el-GR" dirty="0" smtClean="0"/>
              <a:t>Αποτελεσματικότητα</a:t>
            </a:r>
          </a:p>
          <a:p>
            <a:pPr eaLnBrk="1" hangingPunct="1">
              <a:lnSpc>
                <a:spcPct val="80000"/>
              </a:lnSpc>
              <a:defRPr/>
            </a:pPr>
            <a:r>
              <a:rPr lang="el-GR" dirty="0" smtClean="0"/>
              <a:t>Αποδοτικότητα</a:t>
            </a:r>
          </a:p>
          <a:p>
            <a:pPr eaLnBrk="1" hangingPunct="1">
              <a:lnSpc>
                <a:spcPct val="80000"/>
              </a:lnSpc>
              <a:defRPr/>
            </a:pPr>
            <a:r>
              <a:rPr lang="el-GR" dirty="0" smtClean="0"/>
              <a:t>Επικαιρότητα</a:t>
            </a:r>
          </a:p>
          <a:p>
            <a:pPr eaLnBrk="1" hangingPunct="1">
              <a:lnSpc>
                <a:spcPct val="80000"/>
              </a:lnSpc>
              <a:defRPr/>
            </a:pPr>
            <a:r>
              <a:rPr lang="el-GR" dirty="0" smtClean="0"/>
              <a:t>Οικονομικά προσιτή </a:t>
            </a:r>
          </a:p>
          <a:p>
            <a:pPr eaLnBrk="1" hangingPunct="1">
              <a:lnSpc>
                <a:spcPct val="80000"/>
              </a:lnSpc>
              <a:defRPr/>
            </a:pPr>
            <a:r>
              <a:rPr lang="el-GR" dirty="0" smtClean="0"/>
              <a:t>Ακεραιότητα </a:t>
            </a:r>
          </a:p>
          <a:p>
            <a:endParaRPr lang="el-G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Βελτίωση της ποιότητας </a:t>
            </a:r>
            <a:endParaRPr lang="el-GR" dirty="0"/>
          </a:p>
        </p:txBody>
      </p:sp>
      <p:sp>
        <p:nvSpPr>
          <p:cNvPr id="3" name="2 - Θέση περιεχομένου"/>
          <p:cNvSpPr>
            <a:spLocks noGrp="1"/>
          </p:cNvSpPr>
          <p:nvPr>
            <p:ph idx="1"/>
          </p:nvPr>
        </p:nvSpPr>
        <p:spPr/>
        <p:txBody>
          <a:bodyPr/>
          <a:lstStyle/>
          <a:p>
            <a:r>
              <a:rPr lang="el-GR" dirty="0" smtClean="0"/>
              <a:t>Ανθρωποκεντρικό σχεδιασμό </a:t>
            </a:r>
          </a:p>
          <a:p>
            <a:r>
              <a:rPr lang="el-GR" dirty="0" smtClean="0"/>
              <a:t> Μετατόπιση στην παροχή φροντίδας σε διεπιστημονικές ομάδες </a:t>
            </a:r>
          </a:p>
          <a:p>
            <a:r>
              <a:rPr lang="el-GR" dirty="0" smtClean="0"/>
              <a:t> Συνεργασία με τους ασθενείς τις οικογένειες και την κοινότητα </a:t>
            </a:r>
          </a:p>
          <a:p>
            <a:r>
              <a:rPr lang="el-GR" dirty="0" smtClean="0"/>
              <a:t>Συντονισμός   όλων των υπηρεσιών υγείας </a:t>
            </a:r>
          </a:p>
          <a:p>
            <a:r>
              <a:rPr lang="el-GR" dirty="0" smtClean="0"/>
              <a:t>Παροχή φροντίδας που αντικατοπτρίζει τις κοινωνικές αξίες </a:t>
            </a:r>
            <a:endParaRPr lang="en-US" dirty="0" smtClean="0"/>
          </a:p>
          <a:p>
            <a:pPr>
              <a:buNone/>
            </a:pPr>
            <a:endParaRPr lang="el-G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smtClean="0"/>
              <a:t>Βελτίωση ποιότητας </a:t>
            </a:r>
            <a:endParaRPr lang="el-GR" dirty="0"/>
          </a:p>
        </p:txBody>
      </p:sp>
      <p:sp>
        <p:nvSpPr>
          <p:cNvPr id="3" name="2 - Θέση περιεχομένου"/>
          <p:cNvSpPr>
            <a:spLocks noGrp="1"/>
          </p:cNvSpPr>
          <p:nvPr>
            <p:ph sz="half" idx="1"/>
          </p:nvPr>
        </p:nvSpPr>
        <p:spPr/>
        <p:txBody>
          <a:bodyPr/>
          <a:lstStyle/>
          <a:p>
            <a:r>
              <a:rPr lang="el-GR" dirty="0" smtClean="0"/>
              <a:t>Παροχή φροντίδας βασισμένη σε αποδεικτικά στοιχεία </a:t>
            </a:r>
          </a:p>
          <a:p>
            <a:r>
              <a:rPr lang="el-GR" dirty="0" smtClean="0"/>
              <a:t>Συνεχή ανάδραση και μάθηση </a:t>
            </a:r>
          </a:p>
          <a:p>
            <a:r>
              <a:rPr lang="el-GR" dirty="0" smtClean="0"/>
              <a:t>Πλήρης δέσμευση </a:t>
            </a:r>
          </a:p>
          <a:p>
            <a:pPr>
              <a:buNone/>
            </a:pPr>
            <a:endParaRPr lang="el-GR" dirty="0"/>
          </a:p>
        </p:txBody>
      </p:sp>
      <p:sp>
        <p:nvSpPr>
          <p:cNvPr id="7" name="6 - Θέση περιεχομένου"/>
          <p:cNvSpPr>
            <a:spLocks noGrp="1"/>
          </p:cNvSpPr>
          <p:nvPr>
            <p:ph sz="half" idx="2"/>
          </p:nvPr>
        </p:nvSpPr>
        <p:spPr/>
        <p:txBody>
          <a:bodyPr/>
          <a:lstStyle/>
          <a:p>
            <a:endParaRPr lang="el-GR"/>
          </a:p>
        </p:txBody>
      </p:sp>
      <p:pic>
        <p:nvPicPr>
          <p:cNvPr id="4" name="Picture 4" descr="σάρωση0002"/>
          <p:cNvPicPr>
            <a:picLocks noChangeAspect="1" noChangeArrowheads="1"/>
          </p:cNvPicPr>
          <p:nvPr/>
        </p:nvPicPr>
        <p:blipFill>
          <a:blip r:embed="rId2" cstate="print"/>
          <a:srcRect/>
          <a:stretch>
            <a:fillRect/>
          </a:stretch>
        </p:blipFill>
        <p:spPr bwMode="auto">
          <a:xfrm>
            <a:off x="4716016" y="1484784"/>
            <a:ext cx="4427984" cy="53732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l-GR" dirty="0" smtClean="0"/>
              <a:t>Βελτίωση ποιότητας και Νοσηλευτική </a:t>
            </a:r>
          </a:p>
        </p:txBody>
      </p:sp>
      <p:sp>
        <p:nvSpPr>
          <p:cNvPr id="10245" name="Rectangle 5"/>
          <p:cNvSpPr>
            <a:spLocks noGrp="1" noChangeArrowheads="1"/>
          </p:cNvSpPr>
          <p:nvPr>
            <p:ph type="body" sz="half" idx="2"/>
          </p:nvPr>
        </p:nvSpPr>
        <p:spPr/>
        <p:txBody>
          <a:bodyPr/>
          <a:lstStyle/>
          <a:p>
            <a:pPr algn="ctr" eaLnBrk="1" hangingPunct="1">
              <a:buNone/>
              <a:defRPr/>
            </a:pPr>
            <a:r>
              <a:rPr lang="el-GR" dirty="0" smtClean="0"/>
              <a:t>Βοήθησε στην εδραίωση των προγραμμάτων διασφάλισης ποιότητας δημιουργώντας ένα ενιαίο σύστημα για την συλλογή και την εκτίμηση των στατιστικών δεδομένων των νοσοκομείων</a:t>
            </a:r>
          </a:p>
        </p:txBody>
      </p:sp>
      <p:pic>
        <p:nvPicPr>
          <p:cNvPr id="7172" name="Picture 6" descr="fnladylamp"/>
          <p:cNvPicPr>
            <a:picLocks noGrp="1" noChangeAspect="1" noChangeArrowheads="1"/>
          </p:cNvPicPr>
          <p:nvPr>
            <p:ph type="body" sz="half" idx="1"/>
          </p:nvPr>
        </p:nvPicPr>
        <p:blipFill>
          <a:blip r:embed="rId2" cstate="print"/>
          <a:srcRect/>
          <a:stretch>
            <a:fillRect/>
          </a:stretch>
        </p:blipFill>
        <p:spPr>
          <a:xfrm>
            <a:off x="952500" y="1700213"/>
            <a:ext cx="3475038" cy="4249737"/>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s://www.icnvoicetolead.com/wp-content/uploads/2017/04/ICN_microsite_Home_03.jpg"/>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p:spPr>
      </p:pic>
      <p:sp>
        <p:nvSpPr>
          <p:cNvPr id="3" name="2 - Ορθογώνιο"/>
          <p:cNvSpPr/>
          <p:nvPr/>
        </p:nvSpPr>
        <p:spPr>
          <a:xfrm>
            <a:off x="2267744" y="210344"/>
            <a:ext cx="4104456" cy="3218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i="1" dirty="0" smtClean="0"/>
              <a:t>ΔΙΕΘΝΗΣ ΗΜΕΡΑ ΝΟΣΗΛΕΥΤΩΝ 2017</a:t>
            </a:r>
            <a:endParaRPr lang="en-US" sz="2400" b="1" i="1" dirty="0" smtClean="0"/>
          </a:p>
          <a:p>
            <a:pPr algn="ctr"/>
            <a:endParaRPr lang="en-US" sz="2400" b="1" i="1" dirty="0" smtClean="0"/>
          </a:p>
          <a:p>
            <a:pPr algn="ctr"/>
            <a:r>
              <a:rPr lang="el-GR" sz="2400" b="1" i="1" dirty="0" smtClean="0"/>
              <a:t>«</a:t>
            </a:r>
            <a:r>
              <a:rPr lang="el-GR" sz="2800" b="1" i="1" dirty="0" smtClean="0"/>
              <a:t>Η Νοσηλευτική ως ηγετική φωνή στην υλοποίηση των Στόχων Βιώσιμης Ανάπτυξης των Ηνωμένων Εθνών</a:t>
            </a:r>
            <a:r>
              <a:rPr lang="el-GR" b="1" i="1" dirty="0" smtClean="0"/>
              <a:t>»</a:t>
            </a:r>
            <a:endParaRPr lang="el-G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l-GR" dirty="0" smtClean="0"/>
              <a:t>Βελτίωση ποιότητας και Νοσηλευτική </a:t>
            </a:r>
          </a:p>
        </p:txBody>
      </p:sp>
      <p:sp>
        <p:nvSpPr>
          <p:cNvPr id="15363" name="Rectangle 3"/>
          <p:cNvSpPr>
            <a:spLocks noGrp="1" noChangeArrowheads="1"/>
          </p:cNvSpPr>
          <p:nvPr>
            <p:ph type="body" sz="half" idx="2"/>
          </p:nvPr>
        </p:nvSpPr>
        <p:spPr>
          <a:xfrm>
            <a:off x="4652963" y="1600200"/>
            <a:ext cx="4033837" cy="4495800"/>
          </a:xfrm>
        </p:spPr>
        <p:txBody>
          <a:bodyPr/>
          <a:lstStyle/>
          <a:p>
            <a:pPr algn="ctr" eaLnBrk="1" hangingPunct="1">
              <a:lnSpc>
                <a:spcPct val="90000"/>
              </a:lnSpc>
              <a:buFontTx/>
              <a:buNone/>
              <a:defRPr/>
            </a:pPr>
            <a:r>
              <a:rPr lang="el-GR" dirty="0" smtClean="0"/>
              <a:t>    Χρησιμοποιεί τον αριθμό των νοσοκομειακών θανάτων σε κάθε διαγνωστική κατηγορία και υποστηρίζει ότι οι συνθήκες υγιεινής επηρεάζουν τη θνησιμότητα  </a:t>
            </a:r>
          </a:p>
          <a:p>
            <a:pPr eaLnBrk="1" hangingPunct="1">
              <a:lnSpc>
                <a:spcPct val="90000"/>
              </a:lnSpc>
              <a:buFontTx/>
              <a:buNone/>
              <a:defRPr/>
            </a:pPr>
            <a:endParaRPr lang="el-GR" dirty="0" smtClean="0"/>
          </a:p>
        </p:txBody>
      </p:sp>
      <p:pic>
        <p:nvPicPr>
          <p:cNvPr id="8196" name="Picture 6" descr="nightin SCUTARI"/>
          <p:cNvPicPr>
            <a:picLocks noGrp="1" noChangeAspect="1" noChangeArrowheads="1"/>
          </p:cNvPicPr>
          <p:nvPr>
            <p:ph type="body" sz="half" idx="1"/>
          </p:nvPr>
        </p:nvPicPr>
        <p:blipFill>
          <a:blip r:embed="rId2" cstate="print"/>
          <a:srcRect/>
          <a:stretch>
            <a:fillRect/>
          </a:stretch>
        </p:blipFill>
        <p:spPr>
          <a:xfrm>
            <a:off x="457200" y="1628775"/>
            <a:ext cx="4038600" cy="4105275"/>
          </a:xfr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l-GR" dirty="0" smtClean="0"/>
              <a:t>Βελτίωση ποιότητας και Νοσηλευτική </a:t>
            </a:r>
          </a:p>
        </p:txBody>
      </p:sp>
      <p:sp>
        <p:nvSpPr>
          <p:cNvPr id="16387" name="Rectangle 3"/>
          <p:cNvSpPr>
            <a:spLocks noGrp="1" noChangeArrowheads="1"/>
          </p:cNvSpPr>
          <p:nvPr>
            <p:ph type="body" sz="half" idx="1"/>
          </p:nvPr>
        </p:nvSpPr>
        <p:spPr>
          <a:xfrm>
            <a:off x="457200" y="1600200"/>
            <a:ext cx="4033838" cy="4495800"/>
          </a:xfrm>
        </p:spPr>
        <p:txBody>
          <a:bodyPr/>
          <a:lstStyle/>
          <a:p>
            <a:pPr eaLnBrk="1" hangingPunct="1">
              <a:defRPr/>
            </a:pPr>
            <a:endParaRPr lang="el-GR" smtClean="0"/>
          </a:p>
        </p:txBody>
      </p:sp>
      <p:sp>
        <p:nvSpPr>
          <p:cNvPr id="16388" name="Rectangle 4"/>
          <p:cNvSpPr>
            <a:spLocks noGrp="1" noChangeArrowheads="1"/>
          </p:cNvSpPr>
          <p:nvPr>
            <p:ph type="body" sz="half" idx="2"/>
          </p:nvPr>
        </p:nvSpPr>
        <p:spPr>
          <a:xfrm>
            <a:off x="4652963" y="1600200"/>
            <a:ext cx="4033837" cy="4495800"/>
          </a:xfrm>
        </p:spPr>
        <p:txBody>
          <a:bodyPr/>
          <a:lstStyle/>
          <a:p>
            <a:pPr algn="ctr" eaLnBrk="1" hangingPunct="1">
              <a:lnSpc>
                <a:spcPct val="90000"/>
              </a:lnSpc>
              <a:buNone/>
              <a:defRPr/>
            </a:pPr>
            <a:r>
              <a:rPr lang="el-GR" dirty="0" smtClean="0"/>
              <a:t>Επιπλέον το 1863 προτείνει ομοιόμορφο σύστημα εξιτηρίου για να συσχετίσει τους δείκτες υγείας με την χρησιμοποίηση κλινών</a:t>
            </a:r>
          </a:p>
          <a:p>
            <a:pPr algn="ctr" eaLnBrk="1" hangingPunct="1">
              <a:lnSpc>
                <a:spcPct val="90000"/>
              </a:lnSpc>
              <a:buNone/>
              <a:defRPr/>
            </a:pPr>
            <a:r>
              <a:rPr lang="el-GR" dirty="0" smtClean="0"/>
              <a:t>    με την συλλογή των στοιχείων εκτιμά την ανάγκη να διερευνηθεί η πορεία του ασθενή στο νοσοκομείο</a:t>
            </a:r>
          </a:p>
          <a:p>
            <a:pPr eaLnBrk="1" hangingPunct="1">
              <a:lnSpc>
                <a:spcPct val="90000"/>
              </a:lnSpc>
              <a:buFontTx/>
              <a:buNone/>
              <a:defRPr/>
            </a:pPr>
            <a:endParaRPr lang="el-GR" sz="2400" dirty="0" smtClean="0"/>
          </a:p>
        </p:txBody>
      </p:sp>
      <p:pic>
        <p:nvPicPr>
          <p:cNvPr id="9221" name="Picture 5" descr="nightingale_pic1"/>
          <p:cNvPicPr>
            <a:picLocks noChangeAspect="1" noChangeArrowheads="1"/>
          </p:cNvPicPr>
          <p:nvPr/>
        </p:nvPicPr>
        <p:blipFill>
          <a:blip r:embed="rId2" cstate="print"/>
          <a:srcRect/>
          <a:stretch>
            <a:fillRect/>
          </a:stretch>
        </p:blipFill>
        <p:spPr bwMode="auto">
          <a:xfrm>
            <a:off x="468313" y="1628775"/>
            <a:ext cx="4027487" cy="4543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Βελτίωση ποιότητας και Νοσηλευτική </a:t>
            </a:r>
            <a:endParaRPr lang="el-GR" dirty="0"/>
          </a:p>
        </p:txBody>
      </p:sp>
      <p:sp>
        <p:nvSpPr>
          <p:cNvPr id="3" name="2 - Θέση περιεχομένου"/>
          <p:cNvSpPr>
            <a:spLocks noGrp="1"/>
          </p:cNvSpPr>
          <p:nvPr>
            <p:ph idx="1"/>
          </p:nvPr>
        </p:nvSpPr>
        <p:spPr/>
        <p:txBody>
          <a:bodyPr/>
          <a:lstStyle/>
          <a:p>
            <a:pPr>
              <a:buNone/>
            </a:pPr>
            <a:r>
              <a:rPr lang="el-GR" sz="2800" dirty="0" smtClean="0"/>
              <a:t>Οι νοσηλευτές μπορούν να συμβάλλουν στη συνεχή βελτίωση της ποιότητας των ασθενών τους με : </a:t>
            </a:r>
          </a:p>
          <a:p>
            <a:pPr>
              <a:buFont typeface="Wingdings" pitchFamily="2" charset="2"/>
              <a:buChar char="ü"/>
            </a:pPr>
            <a:r>
              <a:rPr lang="el-GR" sz="2800" dirty="0" smtClean="0"/>
              <a:t> με τη συλλογή μέτρηση  και αξιολόγηση των στοιχείων </a:t>
            </a:r>
          </a:p>
          <a:p>
            <a:pPr>
              <a:buFont typeface="Wingdings" pitchFamily="2" charset="2"/>
              <a:buChar char="ü"/>
            </a:pPr>
            <a:r>
              <a:rPr lang="el-GR" sz="2800" dirty="0" smtClean="0"/>
              <a:t> με τη συνεχή αξιολόγηση και επανασχεδιασμό της νοσηλευτικής τους φροντίδας </a:t>
            </a:r>
          </a:p>
          <a:p>
            <a:pPr>
              <a:buFont typeface="Wingdings" pitchFamily="2" charset="2"/>
              <a:buChar char="ü"/>
            </a:pPr>
            <a:r>
              <a:rPr lang="el-GR" sz="2800" dirty="0" smtClean="0"/>
              <a:t> βελτίωση της ασφάλειας των ασθενών </a:t>
            </a:r>
          </a:p>
          <a:p>
            <a:pPr>
              <a:buFont typeface="Wingdings" pitchFamily="2" charset="2"/>
              <a:buChar char="ü"/>
            </a:pPr>
            <a:r>
              <a:rPr lang="el-GR" sz="2800" dirty="0" smtClean="0"/>
              <a:t> βελτίωση των αποτελεσμάτων έκβασης  της φροντίδας </a:t>
            </a:r>
          </a:p>
          <a:p>
            <a:pPr>
              <a:buFont typeface="Wingdings" pitchFamily="2" charset="2"/>
              <a:buChar char="ü"/>
            </a:pPr>
            <a:r>
              <a:rPr lang="el-GR" sz="2800" dirty="0" smtClean="0"/>
              <a:t>με την αποδοτική και αποτελεσματική χρήση των πόρων του συστήματος </a:t>
            </a:r>
          </a:p>
          <a:p>
            <a:pPr>
              <a:buFont typeface="Wingdings" pitchFamily="2" charset="2"/>
              <a:buChar char="ü"/>
            </a:pPr>
            <a:r>
              <a:rPr lang="el-GR" sz="2800" dirty="0" smtClean="0"/>
              <a:t>με την παροχή ολιστικής νοσηλευτικής φροντίδας    </a:t>
            </a:r>
            <a:endParaRPr lang="el-GR" sz="28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a:r>
            <a:br>
              <a:rPr lang="el-GR" dirty="0" smtClean="0"/>
            </a:br>
            <a:r>
              <a:rPr lang="el-GR" sz="4000" dirty="0" smtClean="0"/>
              <a:t>Βασικές προϋποθέσεις   </a:t>
            </a:r>
            <a:r>
              <a:rPr lang="el-GR" sz="4000" dirty="0" smtClean="0"/>
              <a:t/>
            </a:r>
            <a:br>
              <a:rPr lang="el-GR" sz="4000" dirty="0" smtClean="0"/>
            </a:br>
            <a:r>
              <a:rPr lang="el-GR" sz="4000" dirty="0" smtClean="0"/>
              <a:t>βελτίωσης </a:t>
            </a:r>
            <a:r>
              <a:rPr lang="el-GR" sz="4000" dirty="0" smtClean="0"/>
              <a:t>ποιότητας </a:t>
            </a:r>
            <a:r>
              <a:rPr lang="el-GR" sz="4000" dirty="0" smtClean="0"/>
              <a:t>Νοσηλευτικής Φροντίδας   </a:t>
            </a:r>
            <a:endParaRPr lang="el-GR" sz="4000" dirty="0"/>
          </a:p>
        </p:txBody>
      </p:sp>
      <p:pic>
        <p:nvPicPr>
          <p:cNvPr id="4" name="Picture 2" descr="C:\Documents and Settings\quest user\Τα έγγραφά μου\Οι εικόνες μου\nurses%20with%20blue%20drk.jpg"/>
          <p:cNvPicPr>
            <a:picLocks noGrp="1" noChangeAspect="1" noChangeArrowheads="1"/>
          </p:cNvPicPr>
          <p:nvPr>
            <p:ph sz="half" idx="1"/>
          </p:nvPr>
        </p:nvPicPr>
        <p:blipFill>
          <a:blip r:embed="rId2" cstate="print"/>
          <a:stretch>
            <a:fillRect/>
          </a:stretch>
        </p:blipFill>
        <p:spPr bwMode="auto">
          <a:xfrm>
            <a:off x="657225" y="2190750"/>
            <a:ext cx="3638550" cy="3314700"/>
          </a:xfrm>
          <a:prstGeom prst="rect">
            <a:avLst/>
          </a:prstGeom>
          <a:noFill/>
          <a:ln w="9525">
            <a:noFill/>
            <a:miter lim="800000"/>
            <a:headEnd/>
            <a:tailEnd/>
          </a:ln>
        </p:spPr>
      </p:pic>
      <p:sp>
        <p:nvSpPr>
          <p:cNvPr id="5" name="4 - Θέση περιεχομένου"/>
          <p:cNvSpPr>
            <a:spLocks noGrp="1"/>
          </p:cNvSpPr>
          <p:nvPr>
            <p:ph sz="half" idx="2"/>
          </p:nvPr>
        </p:nvSpPr>
        <p:spPr>
          <a:xfrm>
            <a:off x="4648200" y="2132856"/>
            <a:ext cx="4038600" cy="3963144"/>
          </a:xfrm>
        </p:spPr>
        <p:txBody>
          <a:bodyPr/>
          <a:lstStyle/>
          <a:p>
            <a:endParaRPr lang="el-GR" dirty="0" smtClean="0"/>
          </a:p>
          <a:p>
            <a:endParaRPr lang="el-GR" dirty="0" smtClean="0"/>
          </a:p>
          <a:p>
            <a:pPr algn="ctr">
              <a:buNone/>
            </a:pPr>
            <a:r>
              <a:rPr lang="el-GR" sz="3600" dirty="0" smtClean="0"/>
              <a:t>Ασφαλής </a:t>
            </a:r>
            <a:r>
              <a:rPr lang="el-GR" sz="3600" dirty="0" smtClean="0"/>
              <a:t>Νοσηλευτική Στελέχωση </a:t>
            </a:r>
            <a:endParaRPr lang="el-GR" sz="36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ChangeArrowheads="1"/>
          </p:cNvSpPr>
          <p:nvPr>
            <p:ph type="title"/>
          </p:nvPr>
        </p:nvSpPr>
        <p:spPr>
          <a:xfrm>
            <a:off x="0" y="0"/>
            <a:ext cx="9144000" cy="1628800"/>
          </a:xfrm>
        </p:spPr>
        <p:txBody>
          <a:bodyPr/>
          <a:lstStyle/>
          <a:p>
            <a:pPr eaLnBrk="1" hangingPunct="1">
              <a:defRPr/>
            </a:pPr>
            <a:r>
              <a:rPr lang="el-GR" dirty="0" smtClean="0"/>
              <a:t/>
            </a:r>
            <a:br>
              <a:rPr lang="el-GR" dirty="0" smtClean="0"/>
            </a:br>
            <a:r>
              <a:rPr lang="el-GR" dirty="0" smtClean="0"/>
              <a:t/>
            </a:r>
            <a:br>
              <a:rPr lang="el-GR" dirty="0" smtClean="0"/>
            </a:br>
            <a:r>
              <a:rPr lang="el-GR" dirty="0" smtClean="0"/>
              <a:t>Βασικές </a:t>
            </a:r>
            <a:r>
              <a:rPr lang="el-GR" dirty="0" smtClean="0"/>
              <a:t>προϋποθέσεις   </a:t>
            </a:r>
            <a:br>
              <a:rPr lang="el-GR" dirty="0" smtClean="0"/>
            </a:br>
            <a:r>
              <a:rPr lang="el-GR" dirty="0" smtClean="0"/>
              <a:t>βελτίωσης ποιότητας Νοσηλευτικής </a:t>
            </a:r>
            <a:r>
              <a:rPr lang="el-GR" dirty="0" smtClean="0"/>
              <a:t>Φροντίδας</a:t>
            </a:r>
            <a:br>
              <a:rPr lang="el-GR" dirty="0" smtClean="0"/>
            </a:br>
            <a:r>
              <a:rPr lang="el-GR" dirty="0" smtClean="0"/>
              <a:t/>
            </a:r>
            <a:br>
              <a:rPr lang="el-GR" dirty="0" smtClean="0"/>
            </a:br>
            <a:endParaRPr lang="el-GR" b="0" dirty="0" smtClean="0">
              <a:latin typeface="Times New Roman" pitchFamily="18" charset="0"/>
            </a:endParaRPr>
          </a:p>
        </p:txBody>
      </p:sp>
      <p:sp>
        <p:nvSpPr>
          <p:cNvPr id="592899" name="Rectangle 3"/>
          <p:cNvSpPr>
            <a:spLocks noGrp="1" noChangeArrowheads="1"/>
          </p:cNvSpPr>
          <p:nvPr>
            <p:ph type="body" idx="1"/>
          </p:nvPr>
        </p:nvSpPr>
        <p:spPr>
          <a:xfrm>
            <a:off x="457200" y="2204864"/>
            <a:ext cx="8229600" cy="3891136"/>
          </a:xfrm>
        </p:spPr>
        <p:txBody>
          <a:bodyPr/>
          <a:lstStyle/>
          <a:p>
            <a:pPr algn="ctr" eaLnBrk="1" hangingPunct="1">
              <a:lnSpc>
                <a:spcPct val="90000"/>
              </a:lnSpc>
              <a:buFontTx/>
              <a:buNone/>
              <a:defRPr/>
            </a:pPr>
            <a:r>
              <a:rPr lang="el-GR" dirty="0" smtClean="0"/>
              <a:t>«</a:t>
            </a:r>
            <a:r>
              <a:rPr lang="el-GR" i="1" dirty="0" smtClean="0"/>
              <a:t>Η </a:t>
            </a:r>
            <a:r>
              <a:rPr lang="el-GR" i="1" dirty="0" smtClean="0"/>
              <a:t>σημαντικότερη  προϋπόθεση για την επιβίωση  ενός επαγγέλματος είναι η δυνατότητα του επαγγέλματος να επιμορφώνει τα μέλη του και να εκπαιδεύει νέα μέλη </a:t>
            </a:r>
          </a:p>
          <a:p>
            <a:pPr algn="ctr" eaLnBrk="1" hangingPunct="1">
              <a:lnSpc>
                <a:spcPct val="90000"/>
              </a:lnSpc>
              <a:buFontTx/>
              <a:buNone/>
              <a:defRPr/>
            </a:pPr>
            <a:r>
              <a:rPr lang="el-GR" i="1" dirty="0" smtClean="0"/>
              <a:t>Πρέπει συνεπώς το επάγγελμα να είναι σε θέση να αναλάβει την ευθύνη τόσο για την προπτυχιακή εκπαίδευση όσο και τις μεταπτυχιακές σπουδές αλλά και για την απαραίτητη πρακτική άσκηση και συνεχιζόμενη </a:t>
            </a:r>
            <a:r>
              <a:rPr lang="el-GR" i="1" dirty="0" smtClean="0"/>
              <a:t>εκπαίδευση</a:t>
            </a:r>
            <a:r>
              <a:rPr lang="el-GR" dirty="0" smtClean="0"/>
              <a:t>»</a:t>
            </a:r>
            <a:endParaRPr lang="el-GR" dirty="0" smtClean="0"/>
          </a:p>
          <a:p>
            <a:pPr eaLnBrk="1" hangingPunct="1">
              <a:lnSpc>
                <a:spcPct val="90000"/>
              </a:lnSpc>
              <a:buFontTx/>
              <a:buNone/>
              <a:defRPr/>
            </a:pPr>
            <a:endParaRPr lang="el-GR" dirty="0" smtClean="0"/>
          </a:p>
        </p:txBody>
      </p:sp>
      <p:sp>
        <p:nvSpPr>
          <p:cNvPr id="4" name="3 - Ορθογώνιο"/>
          <p:cNvSpPr/>
          <p:nvPr/>
        </p:nvSpPr>
        <p:spPr>
          <a:xfrm>
            <a:off x="6516216" y="6309320"/>
            <a:ext cx="2627784"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Άννα  Σαχίνη- </a:t>
            </a:r>
            <a:r>
              <a:rPr lang="el-GR" dirty="0" err="1" smtClean="0"/>
              <a:t>Καρδάση</a:t>
            </a:r>
            <a:r>
              <a:rPr lang="el-GR" dirty="0" smtClean="0"/>
              <a:t>  </a:t>
            </a:r>
            <a:endParaRPr lang="el-GR" dirty="0"/>
          </a:p>
        </p:txBody>
      </p:sp>
      <p:sp>
        <p:nvSpPr>
          <p:cNvPr id="5" name="4 - Ορθογώνιο"/>
          <p:cNvSpPr/>
          <p:nvPr/>
        </p:nvSpPr>
        <p:spPr>
          <a:xfrm>
            <a:off x="3419872" y="1772816"/>
            <a:ext cx="230425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Εκπαίδευση</a:t>
            </a:r>
            <a:endParaRPr lang="el-G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dirty="0" smtClean="0"/>
              <a:t>Αντί συμπερασμάτων </a:t>
            </a:r>
            <a:endParaRPr lang="el-GR" dirty="0"/>
          </a:p>
        </p:txBody>
      </p:sp>
      <p:sp>
        <p:nvSpPr>
          <p:cNvPr id="3" name="2 - Θέση περιεχομένου"/>
          <p:cNvSpPr>
            <a:spLocks noGrp="1"/>
          </p:cNvSpPr>
          <p:nvPr>
            <p:ph idx="1"/>
          </p:nvPr>
        </p:nvSpPr>
        <p:spPr/>
        <p:txBody>
          <a:bodyPr/>
          <a:lstStyle/>
          <a:p>
            <a:pPr algn="ctr">
              <a:buFontTx/>
              <a:buNone/>
              <a:defRPr/>
            </a:pPr>
            <a:endParaRPr lang="el-GR" dirty="0"/>
          </a:p>
        </p:txBody>
      </p:sp>
      <p:sp>
        <p:nvSpPr>
          <p:cNvPr id="4" name="3 - Στρογγυλεμένο ορθογώνιο"/>
          <p:cNvSpPr/>
          <p:nvPr/>
        </p:nvSpPr>
        <p:spPr>
          <a:xfrm>
            <a:off x="1763713" y="1989138"/>
            <a:ext cx="6048375" cy="34559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i="1" dirty="0"/>
              <a:t>“</a:t>
            </a:r>
            <a:r>
              <a:rPr lang="el-GR" sz="3600" i="1" dirty="0"/>
              <a:t>Πρώτιστη φροντίδα ενός νοσοκομείου είναι να μην προσθέτει βλάβη στην υγεία των νοσηλευομένων του</a:t>
            </a:r>
            <a:r>
              <a:rPr lang="en-US" sz="3600" i="1" dirty="0"/>
              <a:t>”</a:t>
            </a:r>
            <a:endParaRPr lang="el-GR" sz="3600" i="1" dirty="0"/>
          </a:p>
        </p:txBody>
      </p:sp>
      <p:sp>
        <p:nvSpPr>
          <p:cNvPr id="5" name="4 - Ορθογώνιο"/>
          <p:cNvSpPr/>
          <p:nvPr/>
        </p:nvSpPr>
        <p:spPr>
          <a:xfrm>
            <a:off x="6588224" y="6453336"/>
            <a:ext cx="2736304" cy="404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Florence </a:t>
            </a:r>
            <a:r>
              <a:rPr lang="en-US" dirty="0" smtClean="0"/>
              <a:t>Nightingale</a:t>
            </a:r>
            <a:r>
              <a:rPr lang="el-GR" dirty="0" smtClean="0"/>
              <a:t> </a:t>
            </a:r>
            <a:endParaRPr lang="el-GR"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dirty="0" smtClean="0"/>
              <a:t>Αντί συμπερασμάτων </a:t>
            </a:r>
            <a:endParaRPr lang="el-GR" dirty="0"/>
          </a:p>
        </p:txBody>
      </p:sp>
      <p:pic>
        <p:nvPicPr>
          <p:cNvPr id="20483" name="4 - Θέση περιεχομένου" descr="nurses-training-at-st-thomas-in-the-twentieth-cent2.jpg"/>
          <p:cNvPicPr>
            <a:picLocks noGrp="1" noChangeAspect="1"/>
          </p:cNvPicPr>
          <p:nvPr>
            <p:ph sz="half" idx="1"/>
          </p:nvPr>
        </p:nvPicPr>
        <p:blipFill>
          <a:blip r:embed="rId2" cstate="print"/>
          <a:srcRect/>
          <a:stretch>
            <a:fillRect/>
          </a:stretch>
        </p:blipFill>
        <p:spPr>
          <a:xfrm>
            <a:off x="0" y="1484313"/>
            <a:ext cx="4495800" cy="4537075"/>
          </a:xfrm>
        </p:spPr>
      </p:pic>
      <p:sp>
        <p:nvSpPr>
          <p:cNvPr id="4" name="3 - Θέση κειμένου"/>
          <p:cNvSpPr>
            <a:spLocks noGrp="1"/>
          </p:cNvSpPr>
          <p:nvPr>
            <p:ph type="body" sz="half" idx="2"/>
          </p:nvPr>
        </p:nvSpPr>
        <p:spPr/>
        <p:txBody>
          <a:bodyPr/>
          <a:lstStyle/>
          <a:p>
            <a:pPr>
              <a:buFont typeface="Wingdings" pitchFamily="2" charset="2"/>
              <a:buChar char="ü"/>
              <a:defRPr/>
            </a:pPr>
            <a:r>
              <a:rPr lang="el-GR" dirty="0" smtClean="0"/>
              <a:t>Γνώσεις</a:t>
            </a:r>
          </a:p>
          <a:p>
            <a:pPr>
              <a:buFont typeface="Wingdings" pitchFamily="2" charset="2"/>
              <a:buChar char="ü"/>
              <a:defRPr/>
            </a:pPr>
            <a:r>
              <a:rPr lang="el-GR" dirty="0" smtClean="0"/>
              <a:t> Δεξιότητες </a:t>
            </a:r>
          </a:p>
          <a:p>
            <a:pPr>
              <a:buFont typeface="Wingdings" pitchFamily="2" charset="2"/>
              <a:buChar char="ü"/>
              <a:defRPr/>
            </a:pPr>
            <a:r>
              <a:rPr lang="el-GR" dirty="0" smtClean="0"/>
              <a:t> Αγάπη </a:t>
            </a:r>
          </a:p>
          <a:p>
            <a:pPr>
              <a:buFont typeface="Wingdings" pitchFamily="2" charset="2"/>
              <a:buChar char="ü"/>
              <a:defRPr/>
            </a:pPr>
            <a:r>
              <a:rPr lang="el-GR" dirty="0" smtClean="0"/>
              <a:t>Σεβασμό</a:t>
            </a:r>
          </a:p>
          <a:p>
            <a:pPr>
              <a:buFont typeface="Wingdings" pitchFamily="2" charset="2"/>
              <a:buChar char="ü"/>
              <a:defRPr/>
            </a:pPr>
            <a:r>
              <a:rPr lang="el-GR" dirty="0" smtClean="0"/>
              <a:t>Πίστη </a:t>
            </a:r>
          </a:p>
          <a:p>
            <a:pPr>
              <a:buFont typeface="Wingdings" pitchFamily="2" charset="2"/>
              <a:buChar char="ü"/>
              <a:defRPr/>
            </a:pPr>
            <a:r>
              <a:rPr lang="el-GR" dirty="0" smtClean="0"/>
              <a:t> Ευγένεια </a:t>
            </a:r>
          </a:p>
          <a:p>
            <a:pPr>
              <a:buFontTx/>
              <a:buNone/>
              <a:defRPr/>
            </a:pPr>
            <a:endParaRPr lang="el-GR" dirty="0" smtClean="0"/>
          </a:p>
          <a:p>
            <a:pPr>
              <a:defRPr/>
            </a:pPr>
            <a:endParaRPr lang="el-GR" dirty="0"/>
          </a:p>
        </p:txBody>
      </p:sp>
      <p:sp>
        <p:nvSpPr>
          <p:cNvPr id="5" name="4 - Ορθογώνιο"/>
          <p:cNvSpPr/>
          <p:nvPr/>
        </p:nvSpPr>
        <p:spPr>
          <a:xfrm>
            <a:off x="6948264" y="6381328"/>
            <a:ext cx="2195736" cy="476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Florence Nightingale</a:t>
            </a:r>
            <a:endParaRPr lang="el-G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dirty="0" smtClean="0"/>
              <a:t>Αντί συμπερασμάτων </a:t>
            </a:r>
            <a:endParaRPr lang="el-GR" dirty="0"/>
          </a:p>
        </p:txBody>
      </p:sp>
      <p:sp>
        <p:nvSpPr>
          <p:cNvPr id="4" name="3 - Θέση κειμένου"/>
          <p:cNvSpPr>
            <a:spLocks noGrp="1"/>
          </p:cNvSpPr>
          <p:nvPr>
            <p:ph idx="1"/>
          </p:nvPr>
        </p:nvSpPr>
        <p:spPr/>
        <p:txBody>
          <a:bodyPr/>
          <a:lstStyle/>
          <a:p>
            <a:pPr algn="ctr">
              <a:buFontTx/>
              <a:buNone/>
              <a:defRPr/>
            </a:pPr>
            <a:r>
              <a:rPr lang="el-GR" i="1" dirty="0" smtClean="0"/>
              <a:t>«Άραγε η καθημερινή διοίκηση μεγάλου τμήματος αν όχι ολόκληρου νοσοκομείου ,που απαιτεί γνώση των νόμων της ζωής και του θανάτου των ανθρώπων  δεν αποτελούν σημαντικά και δύσκολα προβλήματα τα οποία χρειάζονται αντιμετώπιση με εμπειρία προσωπική έρευνα σκληρή εκπαίδευση και αναζήτηση καλύτερων λύσεων;»</a:t>
            </a:r>
          </a:p>
          <a:p>
            <a:pPr algn="ctr">
              <a:defRPr/>
            </a:pPr>
            <a:endParaRPr lang="el-GR" i="1" dirty="0"/>
          </a:p>
        </p:txBody>
      </p:sp>
      <p:sp>
        <p:nvSpPr>
          <p:cNvPr id="5" name="4 - Ορθογώνιο"/>
          <p:cNvSpPr/>
          <p:nvPr/>
        </p:nvSpPr>
        <p:spPr>
          <a:xfrm>
            <a:off x="6732240" y="6309320"/>
            <a:ext cx="2411760"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Florence Nightingale</a:t>
            </a:r>
            <a:endParaRPr lang="el-GR"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noFill/>
        </p:spPr>
        <p:txBody>
          <a:bodyPr/>
          <a:lstStyle/>
          <a:p>
            <a:r>
              <a:rPr lang="el-GR" dirty="0" smtClean="0"/>
              <a:t>Αντί συμπερασμάτων </a:t>
            </a:r>
            <a:endParaRPr lang="el-GR" dirty="0" smtClean="0">
              <a:effectLst/>
            </a:endParaRPr>
          </a:p>
        </p:txBody>
      </p:sp>
      <p:sp>
        <p:nvSpPr>
          <p:cNvPr id="24579" name="Rectangle 3"/>
          <p:cNvSpPr>
            <a:spLocks noGrp="1" noChangeArrowheads="1"/>
          </p:cNvSpPr>
          <p:nvPr>
            <p:ph type="body" idx="1"/>
          </p:nvPr>
        </p:nvSpPr>
        <p:spPr>
          <a:noFill/>
        </p:spPr>
        <p:txBody>
          <a:bodyPr/>
          <a:lstStyle/>
          <a:p>
            <a:pPr algn="ctr">
              <a:buFontTx/>
              <a:buNone/>
            </a:pPr>
            <a:r>
              <a:rPr lang="en-US" sz="2800" dirty="0" smtClean="0">
                <a:effectLst/>
                <a:cs typeface="Times New Roman" pitchFamily="18" charset="0"/>
              </a:rPr>
              <a:t>«</a:t>
            </a:r>
            <a:r>
              <a:rPr lang="el-GR" sz="2800" i="1" dirty="0" smtClean="0">
                <a:effectLst/>
              </a:rPr>
              <a:t>Κ</a:t>
            </a:r>
            <a:r>
              <a:rPr lang="el-GR" sz="2800" i="1" dirty="0" smtClean="0">
                <a:effectLst/>
              </a:rPr>
              <a:t>ανένα </a:t>
            </a:r>
            <a:r>
              <a:rPr lang="el-GR" sz="2800" i="1" dirty="0" smtClean="0">
                <a:effectLst/>
              </a:rPr>
              <a:t>σύστημα δεν μπορεί να αντέξει αν δεν εξελίσσεται. Περπατάμε προς το μέλλον η το παρελθόν </a:t>
            </a:r>
            <a:r>
              <a:rPr lang="en-US" sz="2800" i="1" dirty="0" smtClean="0">
                <a:effectLst/>
              </a:rPr>
              <a:t>; </a:t>
            </a:r>
            <a:r>
              <a:rPr lang="el-GR" sz="2800" i="1" dirty="0" smtClean="0">
                <a:effectLst/>
              </a:rPr>
              <a:t>Προοδεύουμε η μένουμε στα στερεότυπα</a:t>
            </a:r>
            <a:r>
              <a:rPr lang="en-US" sz="2800" i="1" dirty="0" smtClean="0">
                <a:effectLst/>
              </a:rPr>
              <a:t>;</a:t>
            </a:r>
            <a:r>
              <a:rPr lang="el-GR" sz="2800" i="1" dirty="0" smtClean="0">
                <a:effectLst/>
              </a:rPr>
              <a:t> </a:t>
            </a:r>
            <a:r>
              <a:rPr lang="el-GR" sz="2800" i="1" dirty="0" err="1" smtClean="0">
                <a:effectLst/>
              </a:rPr>
              <a:t>Άσ</a:t>
            </a:r>
            <a:r>
              <a:rPr lang="el-GR" sz="2800" i="1" dirty="0" smtClean="0">
                <a:effectLst/>
              </a:rPr>
              <a:t>   </a:t>
            </a:r>
            <a:r>
              <a:rPr lang="el-GR" sz="2800" i="1" dirty="0" smtClean="0">
                <a:effectLst/>
              </a:rPr>
              <a:t>μην αφεθούμε στη στερεότυπη μετριότητα. Είμαστε ακόμα στο κατώφλι της νοσηλευτικής»</a:t>
            </a:r>
          </a:p>
        </p:txBody>
      </p:sp>
      <p:sp>
        <p:nvSpPr>
          <p:cNvPr id="4" name="3 - Ορθογώνιο"/>
          <p:cNvSpPr/>
          <p:nvPr/>
        </p:nvSpPr>
        <p:spPr>
          <a:xfrm>
            <a:off x="6876256" y="6237312"/>
            <a:ext cx="2267744" cy="62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Florence Nightingale</a:t>
            </a:r>
            <a:endParaRPr lang="el-GR"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noFill/>
        </p:spPr>
        <p:txBody>
          <a:bodyPr/>
          <a:lstStyle/>
          <a:p>
            <a:r>
              <a:rPr lang="el-GR" dirty="0" smtClean="0"/>
              <a:t>Αντί συμπερασμάτων </a:t>
            </a:r>
            <a:endParaRPr lang="el-GR" dirty="0" smtClean="0">
              <a:effectLst/>
            </a:endParaRPr>
          </a:p>
        </p:txBody>
      </p:sp>
      <p:sp>
        <p:nvSpPr>
          <p:cNvPr id="25603" name="Rectangle 3"/>
          <p:cNvSpPr>
            <a:spLocks noGrp="1" noChangeArrowheads="1"/>
          </p:cNvSpPr>
          <p:nvPr>
            <p:ph type="body" idx="1"/>
          </p:nvPr>
        </p:nvSpPr>
        <p:spPr>
          <a:noFill/>
          <a:ln>
            <a:solidFill>
              <a:schemeClr val="bg1"/>
            </a:solidFill>
          </a:ln>
        </p:spPr>
        <p:txBody>
          <a:bodyPr/>
          <a:lstStyle/>
          <a:p>
            <a:pPr algn="ctr">
              <a:lnSpc>
                <a:spcPct val="90000"/>
              </a:lnSpc>
              <a:buFontTx/>
              <a:buNone/>
            </a:pPr>
            <a:r>
              <a:rPr lang="el-GR" sz="2800" i="1" dirty="0" smtClean="0">
                <a:effectLst/>
              </a:rPr>
              <a:t>«Στο </a:t>
            </a:r>
            <a:r>
              <a:rPr lang="el-GR" sz="2800" i="1" dirty="0" smtClean="0">
                <a:effectLst/>
              </a:rPr>
              <a:t>μέλλον στο οποίο εγώ δεν θα δω γιατί είμαι μεγάλη ίσως ένας καινούργιος δρόμος ανοιχθεί. Ίσως να έχουμε μάθει και να ασκούμε τις μεθόδους με τις οποίες κάθε παιδί κάθε ανθρώπινη ύπαρξη θα έχει την άριστη ευκαιρία για υγεία , τις μεθόδους με τις οποίες κάθε άρρωστος θα έχει την άριστη ευκαιρία   θεραπείας. Τα νοσοκομεία είναι μόνο μια ενδιάμεση κατάσταση του πολιτισμού που ποτέ δεν σχεδιάστηκαν σε κάθε περίπτωση να δεχτούν το σύνολο των αρρώστων</a:t>
            </a:r>
            <a:r>
              <a:rPr lang="el-GR" sz="2800" i="1" dirty="0" smtClean="0">
                <a:effectLst/>
              </a:rPr>
              <a:t>.»</a:t>
            </a:r>
            <a:endParaRPr lang="el-GR" sz="2800" i="1" dirty="0" smtClean="0">
              <a:effectLst/>
            </a:endParaRPr>
          </a:p>
          <a:p>
            <a:pPr algn="r">
              <a:lnSpc>
                <a:spcPct val="90000"/>
              </a:lnSpc>
              <a:buFontTx/>
              <a:buNone/>
            </a:pPr>
            <a:endParaRPr lang="en-US" sz="2400" dirty="0" smtClean="0">
              <a:solidFill>
                <a:schemeClr val="accent2"/>
              </a:solidFill>
              <a:effectLst/>
            </a:endParaRPr>
          </a:p>
          <a:p>
            <a:pPr algn="r">
              <a:lnSpc>
                <a:spcPct val="90000"/>
              </a:lnSpc>
              <a:buFontTx/>
              <a:buNone/>
            </a:pPr>
            <a:r>
              <a:rPr lang="en-US" sz="2400" dirty="0" smtClean="0">
                <a:solidFill>
                  <a:schemeClr val="accent2"/>
                </a:solidFill>
                <a:effectLst/>
              </a:rPr>
              <a:t>Notes of nursing</a:t>
            </a:r>
            <a:endParaRPr lang="el-GR" sz="2400" dirty="0" smtClean="0">
              <a:solidFill>
                <a:schemeClr val="accent2"/>
              </a:solidFill>
              <a:effectLst/>
            </a:endParaRPr>
          </a:p>
        </p:txBody>
      </p:sp>
      <p:sp>
        <p:nvSpPr>
          <p:cNvPr id="4" name="3 - Ορθογώνιο"/>
          <p:cNvSpPr/>
          <p:nvPr/>
        </p:nvSpPr>
        <p:spPr>
          <a:xfrm>
            <a:off x="7092280" y="6381328"/>
            <a:ext cx="2051720" cy="476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Florence Nightingale</a:t>
            </a:r>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lstStyle/>
          <a:p>
            <a:r>
              <a:rPr lang="el-GR" sz="3200" i="1" dirty="0" smtClean="0"/>
              <a:t>ΔΙΕΘΝΗΣ ΗΜΕΡΑ ΝΟΣΗΛΕΥΤΩΝ 2018</a:t>
            </a:r>
            <a:r>
              <a:rPr lang="en-US" sz="3200" i="1" dirty="0" smtClean="0"/>
              <a:t/>
            </a:r>
            <a:br>
              <a:rPr lang="en-US" sz="3200" i="1" dirty="0" smtClean="0"/>
            </a:br>
            <a:endParaRPr lang="el-GR" sz="3200" dirty="0"/>
          </a:p>
        </p:txBody>
      </p:sp>
      <p:pic>
        <p:nvPicPr>
          <p:cNvPr id="4" name="Picture 2" descr="https://2018.icnvoicetolead.com/wp-content/uploads/2017/04/home_hero_2.jpg"/>
          <p:cNvPicPr>
            <a:picLocks noGrp="1" noChangeAspect="1" noChangeArrowheads="1"/>
          </p:cNvPicPr>
          <p:nvPr>
            <p:ph idx="1"/>
          </p:nvPr>
        </p:nvPicPr>
        <p:blipFill>
          <a:blip r:embed="rId2" cstate="print"/>
          <a:srcRect/>
          <a:stretch>
            <a:fillRect/>
          </a:stretch>
        </p:blipFill>
        <p:spPr bwMode="auto">
          <a:xfrm>
            <a:off x="0" y="1844824"/>
            <a:ext cx="9144000" cy="5257800"/>
          </a:xfrm>
          <a:prstGeom prst="rect">
            <a:avLst/>
          </a:prstGeom>
          <a:noFill/>
        </p:spPr>
      </p:pic>
      <p:sp>
        <p:nvSpPr>
          <p:cNvPr id="6" name="5 - Στρογγυλεμένο ορθογώνιο"/>
          <p:cNvSpPr/>
          <p:nvPr/>
        </p:nvSpPr>
        <p:spPr>
          <a:xfrm>
            <a:off x="755576" y="692696"/>
            <a:ext cx="7776864" cy="1418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t> Νοσηλευτές : Ηγετική φωνή </a:t>
            </a:r>
          </a:p>
          <a:p>
            <a:pPr algn="ctr"/>
            <a:r>
              <a:rPr lang="el-GR" sz="3200" dirty="0" smtClean="0"/>
              <a:t>Η υγεία είναι ανθρώπινο δικαίωμα ανεξάρτητα  από τη χώρα ανεξάρτητα  από τις υποδομές </a:t>
            </a:r>
            <a:endParaRPr lang="el-GR" sz="32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8 - Θέση εικόνας" descr="FlorenceNightingale.jpg"/>
          <p:cNvPicPr>
            <a:picLocks noChangeAspect="1"/>
          </p:cNvPicPr>
          <p:nvPr/>
        </p:nvPicPr>
        <p:blipFill>
          <a:blip r:embed="rId2" cstate="print"/>
          <a:srcRect l="12366" r="12366"/>
          <a:stretch>
            <a:fillRect/>
          </a:stretch>
        </p:blipFill>
        <p:spPr bwMode="auto">
          <a:xfrm>
            <a:off x="1792288" y="612775"/>
            <a:ext cx="5486400" cy="4114800"/>
          </a:xfrm>
          <a:prstGeom prst="rect">
            <a:avLst/>
          </a:prstGeom>
          <a:noFill/>
          <a:ln w="9525">
            <a:noFill/>
            <a:miter lim="800000"/>
            <a:headEnd/>
            <a:tailEnd/>
          </a:ln>
        </p:spPr>
      </p:pic>
      <p:sp>
        <p:nvSpPr>
          <p:cNvPr id="5" name="4 - Τίτλος"/>
          <p:cNvSpPr>
            <a:spLocks noGrp="1"/>
          </p:cNvSpPr>
          <p:nvPr>
            <p:ph type="title"/>
          </p:nvPr>
        </p:nvSpPr>
        <p:spPr/>
        <p:txBody>
          <a:bodyPr/>
          <a:lstStyle/>
          <a:p>
            <a:pPr>
              <a:defRPr/>
            </a:pPr>
            <a:r>
              <a:rPr lang="en-US" sz="4000" dirty="0" smtClean="0"/>
              <a:t>Florence Nightingale</a:t>
            </a:r>
            <a:endParaRPr lang="el-GR" sz="4000" dirty="0"/>
          </a:p>
        </p:txBody>
      </p:sp>
      <p:sp>
        <p:nvSpPr>
          <p:cNvPr id="33796" name="5 - Θέση εικόνας"/>
          <p:cNvSpPr>
            <a:spLocks noGrp="1" noTextEdit="1"/>
          </p:cNvSpPr>
          <p:nvPr>
            <p:ph type="pic" idx="1"/>
          </p:nvPr>
        </p:nvSpPr>
        <p:spPr/>
      </p:sp>
      <p:sp>
        <p:nvSpPr>
          <p:cNvPr id="7" name="6 - Θέση κειμένου"/>
          <p:cNvSpPr>
            <a:spLocks noGrp="1"/>
          </p:cNvSpPr>
          <p:nvPr>
            <p:ph type="body" sz="half" idx="2"/>
          </p:nvPr>
        </p:nvSpPr>
        <p:spPr/>
        <p:txBody>
          <a:bodyPr/>
          <a:lstStyle/>
          <a:p>
            <a:pPr algn="ctr">
              <a:defRPr/>
            </a:pPr>
            <a:r>
              <a:rPr lang="el-GR" sz="4000" dirty="0" smtClean="0"/>
              <a:t>1820-1910</a:t>
            </a:r>
            <a:endParaRPr lang="el-GR" sz="4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274042"/>
          </a:xfrm>
        </p:spPr>
        <p:txBody>
          <a:bodyPr/>
          <a:lstStyle/>
          <a:p>
            <a:r>
              <a:rPr lang="el-GR" sz="3200" i="1" dirty="0" smtClean="0"/>
              <a:t>ΔΙΕΘΝΗΣ ΗΜΕΡΑ ΝΟΣΗΛΕΥΤΩΝ 2019</a:t>
            </a:r>
            <a:endParaRPr lang="el-GR" sz="3200" dirty="0"/>
          </a:p>
        </p:txBody>
      </p:sp>
      <p:pic>
        <p:nvPicPr>
          <p:cNvPr id="4" name="3 - Θέση περιεχομένου" descr="IND_2019_4.jpg"/>
          <p:cNvPicPr>
            <a:picLocks noGrp="1" noChangeAspect="1"/>
          </p:cNvPicPr>
          <p:nvPr>
            <p:ph idx="1"/>
          </p:nvPr>
        </p:nvPicPr>
        <p:blipFill>
          <a:blip r:embed="rId2" cstate="print"/>
          <a:stretch>
            <a:fillRect/>
          </a:stretch>
        </p:blipFill>
        <p:spPr>
          <a:xfrm>
            <a:off x="0" y="620688"/>
            <a:ext cx="9144000" cy="6237312"/>
          </a:xfrm>
        </p:spPr>
      </p:pic>
      <p:sp>
        <p:nvSpPr>
          <p:cNvPr id="6" name="5 - Στρογγυλεμένο ορθογώνιο"/>
          <p:cNvSpPr/>
          <p:nvPr/>
        </p:nvSpPr>
        <p:spPr>
          <a:xfrm>
            <a:off x="827584" y="620688"/>
            <a:ext cx="72008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t> Νοσηλευτές : Ηγετική φωνή  </a:t>
            </a:r>
          </a:p>
          <a:p>
            <a:pPr algn="ctr"/>
            <a:r>
              <a:rPr lang="el-GR" sz="3200" dirty="0" smtClean="0"/>
              <a:t>Υγεία για όλους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Διακήρυξη</a:t>
            </a:r>
            <a:r>
              <a:rPr lang="en-US" dirty="0" smtClean="0"/>
              <a:t> Alma Ata 1978</a:t>
            </a:r>
            <a:r>
              <a:rPr lang="el-GR" dirty="0" smtClean="0"/>
              <a:t> </a:t>
            </a:r>
            <a:endParaRPr lang="el-GR" dirty="0"/>
          </a:p>
        </p:txBody>
      </p:sp>
      <p:pic>
        <p:nvPicPr>
          <p:cNvPr id="7" name="6 - Θέση περιεχομένου" descr="wt525667.if1_-202x300.jpg"/>
          <p:cNvPicPr>
            <a:picLocks noGrp="1" noChangeAspect="1"/>
          </p:cNvPicPr>
          <p:nvPr>
            <p:ph sz="half" idx="1"/>
          </p:nvPr>
        </p:nvPicPr>
        <p:blipFill>
          <a:blip r:embed="rId2" cstate="print"/>
          <a:stretch>
            <a:fillRect/>
          </a:stretch>
        </p:blipFill>
        <p:spPr>
          <a:xfrm>
            <a:off x="0" y="1484784"/>
            <a:ext cx="4499992" cy="5373216"/>
          </a:xfrm>
        </p:spPr>
      </p:pic>
      <p:sp>
        <p:nvSpPr>
          <p:cNvPr id="6" name="5 - Θέση κειμένου"/>
          <p:cNvSpPr>
            <a:spLocks noGrp="1"/>
          </p:cNvSpPr>
          <p:nvPr>
            <p:ph type="body" sz="half" idx="2"/>
          </p:nvPr>
        </p:nvSpPr>
        <p:spPr>
          <a:xfrm>
            <a:off x="4648200" y="1600200"/>
            <a:ext cx="4038600" cy="4565104"/>
          </a:xfrm>
        </p:spPr>
        <p:txBody>
          <a:bodyPr/>
          <a:lstStyle/>
          <a:p>
            <a:r>
              <a:rPr lang="el-GR" sz="2400" dirty="0" smtClean="0"/>
              <a:t>Η υγεία είναι  θεμελιώδες ανθρώπινο δικαίωμα</a:t>
            </a:r>
          </a:p>
          <a:p>
            <a:r>
              <a:rPr lang="el-GR" sz="2400" dirty="0" smtClean="0"/>
              <a:t>Οι ανισότητες στο επίπεδο της υγείας είναι μη ανεκτές</a:t>
            </a:r>
          </a:p>
          <a:p>
            <a:r>
              <a:rPr lang="el-GR" sz="2400" dirty="0" smtClean="0"/>
              <a:t>Η προστασία της υγείας είναι βασική προϋπόθεση κοινωνικής και οικονομικής ανάπτυξης</a:t>
            </a:r>
          </a:p>
          <a:p>
            <a:r>
              <a:rPr lang="el-GR" sz="2400" dirty="0" smtClean="0"/>
              <a:t>Αναδεικνύει την πρωτοβάθμια φροντίδα υγείας ως το μέσο για τη βελτίωση της υγείας</a:t>
            </a:r>
            <a:endParaRPr lang="el-GR" sz="2400" dirty="0"/>
          </a:p>
        </p:txBody>
      </p:sp>
      <p:sp>
        <p:nvSpPr>
          <p:cNvPr id="8" name="7 - Στρογγυλεμένο ορθογώνιο"/>
          <p:cNvSpPr/>
          <p:nvPr/>
        </p:nvSpPr>
        <p:spPr>
          <a:xfrm>
            <a:off x="4499992" y="6237312"/>
            <a:ext cx="4644008" cy="6206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https://chronos.fairead.net/kyriopoulos-alma-ata</a:t>
            </a:r>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Πρωτοβάθμια φροντίδα υγείας </a:t>
            </a:r>
            <a:endParaRPr lang="el-GR" dirty="0"/>
          </a:p>
        </p:txBody>
      </p:sp>
      <p:sp>
        <p:nvSpPr>
          <p:cNvPr id="3" name="2 - Θέση περιεχομένου"/>
          <p:cNvSpPr>
            <a:spLocks noGrp="1"/>
          </p:cNvSpPr>
          <p:nvPr>
            <p:ph idx="1"/>
          </p:nvPr>
        </p:nvSpPr>
        <p:spPr/>
        <p:txBody>
          <a:bodyPr/>
          <a:lstStyle/>
          <a:p>
            <a:r>
              <a:rPr lang="el-GR" dirty="0" smtClean="0"/>
              <a:t>Άμεση </a:t>
            </a:r>
          </a:p>
          <a:p>
            <a:r>
              <a:rPr lang="el-GR" dirty="0" smtClean="0"/>
              <a:t>Συνεχής </a:t>
            </a:r>
          </a:p>
          <a:p>
            <a:r>
              <a:rPr lang="el-GR" dirty="0" smtClean="0"/>
              <a:t>Περιεκτική </a:t>
            </a:r>
          </a:p>
          <a:p>
            <a:r>
              <a:rPr lang="el-GR" dirty="0" smtClean="0"/>
              <a:t>Συντονισμένη </a:t>
            </a:r>
          </a:p>
          <a:p>
            <a:r>
              <a:rPr lang="el-GR" dirty="0" smtClean="0"/>
              <a:t>Αντίστοιχη με τις προσδοκίες, αξίες ανάγκες των προσώπων </a:t>
            </a:r>
          </a:p>
          <a:p>
            <a:r>
              <a:rPr lang="el-GR" dirty="0" smtClean="0"/>
              <a:t> Η παροχή φροντίδας  στηρίζεται σε εκπαιδευμένη  </a:t>
            </a:r>
            <a:r>
              <a:rPr lang="el-GR" dirty="0" err="1" smtClean="0"/>
              <a:t>διεπαγγελματική</a:t>
            </a:r>
            <a:r>
              <a:rPr lang="el-GR" dirty="0" smtClean="0"/>
              <a:t> ομάδα </a:t>
            </a:r>
            <a:endParaRPr lang="el-G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Settings\quest user\Επιφάνεια εργασίας\Presentation Designs m\Teamwork.pot</Template>
  <TotalTime>5940</TotalTime>
  <Words>1765</Words>
  <Application>Microsoft Office PowerPoint</Application>
  <PresentationFormat>Προβολή στην οθόνη (4:3)</PresentationFormat>
  <Paragraphs>251</Paragraphs>
  <Slides>60</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60</vt:i4>
      </vt:variant>
    </vt:vector>
  </HeadingPairs>
  <TitlesOfParts>
    <vt:vector size="61" baseType="lpstr">
      <vt:lpstr>Teamwork</vt:lpstr>
      <vt:lpstr>Διαφάνεια 1</vt:lpstr>
      <vt:lpstr>Florence Nightingale</vt:lpstr>
      <vt:lpstr>Διαφάνεια 3</vt:lpstr>
      <vt:lpstr>Florence Nightingale</vt:lpstr>
      <vt:lpstr>Διαφάνεια 5</vt:lpstr>
      <vt:lpstr>ΔΙΕΘΝΗΣ ΗΜΕΡΑ ΝΟΣΗΛΕΥΤΩΝ 2018 </vt:lpstr>
      <vt:lpstr>ΔΙΕΘΝΗΣ ΗΜΕΡΑ ΝΟΣΗΛΕΥΤΩΝ 2019</vt:lpstr>
      <vt:lpstr>Διακήρυξη Alma Ata 1978 </vt:lpstr>
      <vt:lpstr>Πρωτοβάθμια φροντίδα υγείας </vt:lpstr>
      <vt:lpstr>Στόχοι της πρωτοβάθμιας φροντίδας </vt:lpstr>
      <vt:lpstr>Alma-Ata : Σαράντα χρόνια μετά </vt:lpstr>
      <vt:lpstr>Αιτίες μη εκπλήρωσης των στόχων  </vt:lpstr>
      <vt:lpstr>Διακήρυξη της Astana </vt:lpstr>
      <vt:lpstr>Διακήρυξη της  Astana  2018</vt:lpstr>
      <vt:lpstr>Διακήρυξη της  Astana  2018</vt:lpstr>
      <vt:lpstr>Διακήρυξη της  Astana  2018</vt:lpstr>
      <vt:lpstr>Διακήρυξη της  Astana  2018</vt:lpstr>
      <vt:lpstr>Η Ελλάδα στην Astana   </vt:lpstr>
      <vt:lpstr>Η Ελλάδα στην Astana </vt:lpstr>
      <vt:lpstr>Η Ελλάδα στην Astana </vt:lpstr>
      <vt:lpstr>Καθολική κάλυψη υγείας και Νοσηλευτική </vt:lpstr>
      <vt:lpstr>Καθολική κάλυψη υγείας και Νοσηλευτική </vt:lpstr>
      <vt:lpstr>Παγκόσμιες προκλήσεις στον τομέα της υγείας  </vt:lpstr>
      <vt:lpstr>Πρόκληση 1 Επιδημίες Πανδημίες </vt:lpstr>
      <vt:lpstr>Πρόκληση 1  Επιδημίες Πανδημίες </vt:lpstr>
      <vt:lpstr>Πρόκληση 1  Επιδημίες Πανδημίες </vt:lpstr>
      <vt:lpstr>Πρόκληση 1  Επιδημίες Πανδημίες </vt:lpstr>
      <vt:lpstr>Πρόκληση 1  Επιδημίες Πανδημίες </vt:lpstr>
      <vt:lpstr>Πρόκληση 1  Επιδημίες Πανδημίες </vt:lpstr>
      <vt:lpstr>Πρόκληση 1  Επιδημίες Πανδημίες </vt:lpstr>
      <vt:lpstr>Πρόκληση 1  Επιπολασμός νοσοκομειακών λοιμώξεων </vt:lpstr>
      <vt:lpstr>Σημεία κλειδιά για τη πρόληψη και αντιμετώπιση  των λοιμώξεων </vt:lpstr>
      <vt:lpstr>Σημεία κλειδιά για τη πρόληψη και αντιμετώπιση  των λοιμώξεων </vt:lpstr>
      <vt:lpstr>Νοσηλευτές # λοιμώξεις </vt:lpstr>
      <vt:lpstr>Διαφάνεια 35</vt:lpstr>
      <vt:lpstr>Νοσηλευτές # Λοιμώξεις </vt:lpstr>
      <vt:lpstr>Νοσηλευτές # λοιμώξεις </vt:lpstr>
      <vt:lpstr>  Πρόκληση 2 Μη μεταδοτικές νόσοι  </vt:lpstr>
      <vt:lpstr>Πρόκληση 2 Μη μεταδοτικές νόσοι</vt:lpstr>
      <vt:lpstr>Πρόκληση 2 Μη μεταδοτικές νόσοι Αντιμετώπιση </vt:lpstr>
      <vt:lpstr>Μη μεταδοτικοί νόσοι # Νοσηλευτές </vt:lpstr>
      <vt:lpstr>Μη μεταδοτικοί νόσοι # Νοσηλευτές </vt:lpstr>
      <vt:lpstr>Μη μεταδοτικοί νόσοι # Νοσηλευτές </vt:lpstr>
      <vt:lpstr>Πρόκληση 3 Ποιότητα  Φροντίδας </vt:lpstr>
      <vt:lpstr>Πρόκληση 3 Ποιότητα  Φροντίδας </vt:lpstr>
      <vt:lpstr>Χαρακτηριστικά ποιότητας </vt:lpstr>
      <vt:lpstr>Βελτίωση της ποιότητας </vt:lpstr>
      <vt:lpstr>Βελτίωση ποιότητας </vt:lpstr>
      <vt:lpstr>Βελτίωση ποιότητας και Νοσηλευτική </vt:lpstr>
      <vt:lpstr>Βελτίωση ποιότητας και Νοσηλευτική </vt:lpstr>
      <vt:lpstr>Βελτίωση ποιότητας και Νοσηλευτική </vt:lpstr>
      <vt:lpstr>Βελτίωση ποιότητας και Νοσηλευτική </vt:lpstr>
      <vt:lpstr> Βασικές προϋποθέσεις    βελτίωσης ποιότητας Νοσηλευτικής Φροντίδας   </vt:lpstr>
      <vt:lpstr>  Βασικές προϋποθέσεις    βελτίωσης ποιότητας Νοσηλευτικής Φροντίδας  </vt:lpstr>
      <vt:lpstr>Αντί συμπερασμάτων </vt:lpstr>
      <vt:lpstr>Αντί συμπερασμάτων </vt:lpstr>
      <vt:lpstr>Αντί συμπερασμάτων </vt:lpstr>
      <vt:lpstr>Αντί συμπερασμάτων </vt:lpstr>
      <vt:lpstr>Αντί συμπερασμάτων </vt:lpstr>
      <vt:lpstr>Florence Nightingale</vt:lpstr>
    </vt:vector>
  </TitlesOfParts>
  <Company>Ε.Υ</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ΟΡΓΑΝΩΣΗ ΔΙΟΙΚΗΣΗ ΚΑΙ ΔΙΑΧΕΙΡΗΣΗ ΤΗΣ ΝΟΣΗΛΕΥΤΙΚΗΣ ΥΠΗΡΕΣΙΑΣ</dc:title>
  <dc:creator>quest user</dc:creator>
  <cp:lastModifiedBy>ei</cp:lastModifiedBy>
  <cp:revision>181</cp:revision>
  <dcterms:created xsi:type="dcterms:W3CDTF">2004-09-12T07:56:49Z</dcterms:created>
  <dcterms:modified xsi:type="dcterms:W3CDTF">2019-07-10T07:50:19Z</dcterms:modified>
</cp:coreProperties>
</file>